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5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7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8.xml" ContentType="application/vnd.openxmlformats-officedocument.them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715" r:id="rId5"/>
    <p:sldMasterId id="2147483745" r:id="rId6"/>
    <p:sldMasterId id="2147483765" r:id="rId7"/>
    <p:sldMasterId id="2147483793" r:id="rId8"/>
    <p:sldMasterId id="2147483818" r:id="rId9"/>
    <p:sldMasterId id="2147483865" r:id="rId10"/>
    <p:sldMasterId id="2147483878" r:id="rId11"/>
  </p:sldMasterIdLst>
  <p:notesMasterIdLst>
    <p:notesMasterId r:id="rId30"/>
  </p:notesMasterIdLst>
  <p:handoutMasterIdLst>
    <p:handoutMasterId r:id="rId31"/>
  </p:handoutMasterIdLst>
  <p:sldIdLst>
    <p:sldId id="2186" r:id="rId12"/>
    <p:sldId id="2147482180" r:id="rId13"/>
    <p:sldId id="2147482348" r:id="rId14"/>
    <p:sldId id="2147479964" r:id="rId15"/>
    <p:sldId id="2147482349" r:id="rId16"/>
    <p:sldId id="2147482347" r:id="rId17"/>
    <p:sldId id="2147473263" r:id="rId18"/>
    <p:sldId id="2147482350" r:id="rId19"/>
    <p:sldId id="2147473303" r:id="rId20"/>
    <p:sldId id="2147482191" r:id="rId21"/>
    <p:sldId id="2147482173" r:id="rId22"/>
    <p:sldId id="2147482351" r:id="rId23"/>
    <p:sldId id="2147482352" r:id="rId24"/>
    <p:sldId id="2147482420" r:id="rId25"/>
    <p:sldId id="2147482438" r:id="rId26"/>
    <p:sldId id="2147482439" r:id="rId27"/>
    <p:sldId id="2147482440" r:id="rId28"/>
    <p:sldId id="1879" r:id="rId29"/>
  </p:sldIdLst>
  <p:sldSz cx="9144000" cy="5715000" type="screen16x10"/>
  <p:notesSz cx="7315200" cy="96012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orient="horz" pos="565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pos="5486">
          <p15:clr>
            <a:srgbClr val="A4A3A4"/>
          </p15:clr>
        </p15:guide>
        <p15:guide id="5" pos="274">
          <p15:clr>
            <a:srgbClr val="A4A3A4"/>
          </p15:clr>
        </p15:guide>
        <p15:guide id="6" pos="47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21EC31-75BC-B8EE-1C90-D50F92CF9D47}" name="Malhotra Pooja" initials="MP" userId="S::u37426@energycorp.com::8069b538-bc9d-48d5-acbd-94762e560662" providerId="AD"/>
  <p188:author id="{57C4BED2-88D3-0ECC-0473-EBD44735F313}" name="Panday Sanjog" initials="PS" userId="S::u56014@energycorp.com::40c29675-dec3-4c14-bde6-1a755f4c69d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32437" initials="im" lastIdx="4" clrIdx="0"/>
  <p:cmAuthor id="1" name="Yadav Pradeep Kumar" initials="YPK" lastIdx="2" clrIdx="1">
    <p:extLst>
      <p:ext uri="{19B8F6BF-5375-455C-9EA6-DF929625EA0E}">
        <p15:presenceInfo xmlns:p15="http://schemas.microsoft.com/office/powerpoint/2012/main" userId="S::u37395@energycorp.com::934bfecf-ec93-4ed6-8422-3db45162b886" providerId="AD"/>
      </p:ext>
    </p:extLst>
  </p:cmAuthor>
  <p:cmAuthor id="2" name="Malhotra Pooja" initials="MP" lastIdx="1" clrIdx="2">
    <p:extLst>
      <p:ext uri="{19B8F6BF-5375-455C-9EA6-DF929625EA0E}">
        <p15:presenceInfo xmlns:p15="http://schemas.microsoft.com/office/powerpoint/2012/main" userId="S::u37426@energycorp.com::8069b538-bc9d-48d5-acbd-94762e5606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515"/>
    <a:srgbClr val="A37EF6"/>
    <a:srgbClr val="3CA8C7"/>
    <a:srgbClr val="E6E6E6"/>
    <a:srgbClr val="C1F49E"/>
    <a:srgbClr val="DEF9CB"/>
    <a:srgbClr val="0095BE"/>
    <a:srgbClr val="00B0DC"/>
    <a:srgbClr val="A6F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57" autoAdjust="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3385"/>
        <p:guide orient="horz" pos="565"/>
        <p:guide orient="horz" pos="2183"/>
        <p:guide pos="5486"/>
        <p:guide pos="274"/>
        <p:guide pos="47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/>
              <a:t>KPI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PowerPoint]Tabelle1'!$G$2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chilly" dir="t">
                <a:rot lat="0" lon="0" rev="18480000"/>
              </a:lightRig>
            </a:scene3d>
            <a:sp3d prstMaterial="clear">
              <a:bevelT h="6350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46-4AC9-9A45-E605A54DB732}"/>
                </c:ext>
              </c:extLst>
            </c:dLbl>
            <c:spPr>
              <a:solidFill>
                <a:srgbClr val="D4D4D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PowerPoint]Tabelle1'!$F$2:$F$7</c:f>
              <c:strCache>
                <c:ptCount val="2"/>
                <c:pt idx="0">
                  <c:v>EI</c:v>
                </c:pt>
                <c:pt idx="1">
                  <c:v>Total engagement (E)</c:v>
                </c:pt>
              </c:strCache>
              <c:extLst/>
            </c:strRef>
          </c:cat>
          <c:val>
            <c:numRef>
              <c:f>'[Chart in Microsoft PowerPoint]Tabelle1'!$G$3:$G$7</c:f>
              <c:numCache>
                <c:formatCode>General</c:formatCode>
                <c:ptCount val="1"/>
                <c:pt idx="0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246-4AC9-9A45-E605A54DB732}"/>
            </c:ext>
          </c:extLst>
        </c:ser>
        <c:ser>
          <c:idx val="3"/>
          <c:order val="1"/>
          <c:tx>
            <c:strRef>
              <c:f>'[Chart in Microsoft PowerPoint]Tabelle1'!$H$2</c:f>
              <c:strCache>
                <c:ptCount val="1"/>
                <c:pt idx="0">
                  <c:v>Aug-25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1246-4AC9-9A45-E605A54DB732}"/>
              </c:ext>
            </c:extLst>
          </c:dPt>
          <c:dLbls>
            <c:dLbl>
              <c:idx val="0"/>
              <c:numFmt formatCode="#,##0.0" sourceLinked="0"/>
              <c:spPr>
                <a:solidFill>
                  <a:srgbClr val="E5D100">
                    <a:lumMod val="40000"/>
                    <a:lumOff val="6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246-4AC9-9A45-E605A54DB732}"/>
                </c:ext>
              </c:extLst>
            </c:dLbl>
            <c:spPr>
              <a:solidFill>
                <a:srgbClr val="E5D100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PowerPoint]Tabelle1'!$F$2:$F$7</c:f>
              <c:strCache>
                <c:ptCount val="2"/>
                <c:pt idx="0">
                  <c:v>EI</c:v>
                </c:pt>
                <c:pt idx="1">
                  <c:v>Total engagement (E)</c:v>
                </c:pt>
              </c:strCache>
              <c:extLst/>
            </c:strRef>
          </c:cat>
          <c:val>
            <c:numRef>
              <c:f>'[Chart in Microsoft PowerPoint]Tabelle1'!$H$3:$H$7</c:f>
              <c:numCache>
                <c:formatCode>General</c:formatCode>
                <c:ptCount val="1"/>
                <c:pt idx="0">
                  <c:v>17.27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246-4AC9-9A45-E605A54DB732}"/>
            </c:ext>
          </c:extLst>
        </c:ser>
        <c:ser>
          <c:idx val="2"/>
          <c:order val="2"/>
          <c:tx>
            <c:strRef>
              <c:f>'[Chart in Microsoft PowerPoint]Tabelle1'!$I$2</c:f>
              <c:strCache>
                <c:ptCount val="1"/>
                <c:pt idx="0">
                  <c:v>Jul-25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spPr>
              <a:solidFill>
                <a:srgbClr val="A2A2A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PowerPoint]Tabelle1'!$F$2:$F$7</c:f>
              <c:strCache>
                <c:ptCount val="2"/>
                <c:pt idx="0">
                  <c:v>EI</c:v>
                </c:pt>
                <c:pt idx="1">
                  <c:v>Total engagement (E)</c:v>
                </c:pt>
              </c:strCache>
              <c:extLst/>
            </c:strRef>
          </c:cat>
          <c:val>
            <c:numRef>
              <c:f>'[Chart in Microsoft PowerPoint]Tabelle1'!$I$3:$I$7</c:f>
              <c:numCache>
                <c:formatCode>0.0</c:formatCode>
                <c:ptCount val="1"/>
                <c:pt idx="0">
                  <c:v>15.06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1246-4AC9-9A45-E605A54DB732}"/>
            </c:ext>
          </c:extLst>
        </c:ser>
        <c:ser>
          <c:idx val="5"/>
          <c:order val="3"/>
          <c:tx>
            <c:strRef>
              <c:f>'[Chart in Microsoft PowerPoint]Tabelle1'!$J$2</c:f>
              <c:strCache>
                <c:ptCount val="1"/>
                <c:pt idx="0">
                  <c:v>Q1 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spPr>
              <a:solidFill>
                <a:srgbClr val="AAE57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PowerPoint]Tabelle1'!$F$2:$F$7</c:f>
              <c:strCache>
                <c:ptCount val="2"/>
                <c:pt idx="0">
                  <c:v>EI</c:v>
                </c:pt>
                <c:pt idx="1">
                  <c:v>Total engagement (E)</c:v>
                </c:pt>
              </c:strCache>
              <c:extLst/>
            </c:strRef>
          </c:cat>
          <c:val>
            <c:numRef>
              <c:f>'[Chart in Microsoft PowerPoint]Tabelle1'!$J$3:$J$7</c:f>
              <c:numCache>
                <c:formatCode>0.0</c:formatCode>
                <c:ptCount val="1"/>
                <c:pt idx="0">
                  <c:v>15.78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1246-4AC9-9A45-E605A54DB732}"/>
            </c:ext>
          </c:extLst>
        </c:ser>
        <c:ser>
          <c:idx val="4"/>
          <c:order val="4"/>
          <c:tx>
            <c:strRef>
              <c:f>'[Chart in Microsoft PowerPoint]Tabelle1'!$K$2</c:f>
              <c:strCache>
                <c:ptCount val="1"/>
                <c:pt idx="0">
                  <c:v>Q2 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c:spPr>
          <c:invertIfNegative val="0"/>
          <c:dLbls>
            <c:spPr>
              <a:solidFill>
                <a:srgbClr val="005088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PowerPoint]Tabelle1'!$F$2:$F$7</c:f>
              <c:strCache>
                <c:ptCount val="2"/>
                <c:pt idx="0">
                  <c:v>EI</c:v>
                </c:pt>
                <c:pt idx="1">
                  <c:v>Total engagement (E)</c:v>
                </c:pt>
              </c:strCache>
              <c:extLst/>
            </c:strRef>
          </c:cat>
          <c:val>
            <c:numRef>
              <c:f>'[Chart in Microsoft PowerPoint]Tabelle1'!$K$3:$K$7</c:f>
              <c:numCache>
                <c:formatCode>0.0</c:formatCode>
                <c:ptCount val="1"/>
                <c:pt idx="0">
                  <c:v>21.49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1246-4AC9-9A45-E605A54DB732}"/>
            </c:ext>
          </c:extLst>
        </c:ser>
        <c:ser>
          <c:idx val="1"/>
          <c:order val="5"/>
          <c:tx>
            <c:strRef>
              <c:f>'[Chart in Microsoft PowerPoint]Tabelle1'!$L$2</c:f>
              <c:strCache>
                <c:ptCount val="1"/>
                <c:pt idx="0">
                  <c:v>Yearly Average Jan-Aug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c:spPr>
          <c:invertIfNegative val="0"/>
          <c:dLbls>
            <c:spPr>
              <a:solidFill>
                <a:srgbClr val="FCDEA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PowerPoint]Tabelle1'!$F$2:$F$7</c:f>
              <c:strCache>
                <c:ptCount val="2"/>
                <c:pt idx="0">
                  <c:v>EI</c:v>
                </c:pt>
                <c:pt idx="1">
                  <c:v>Total engagement (E)</c:v>
                </c:pt>
              </c:strCache>
              <c:extLst/>
            </c:strRef>
          </c:cat>
          <c:val>
            <c:numRef>
              <c:f>'[Chart in Microsoft PowerPoint]Tabelle1'!$L$3:$L$7</c:f>
              <c:numCache>
                <c:formatCode>0.0</c:formatCode>
                <c:ptCount val="1"/>
                <c:pt idx="0">
                  <c:v>17.829999999999998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1246-4AC9-9A45-E605A54DB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173088"/>
        <c:axId val="1106175008"/>
        <c:extLst/>
      </c:barChart>
      <c:catAx>
        <c:axId val="1106173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6175008"/>
        <c:crosses val="autoZero"/>
        <c:auto val="1"/>
        <c:lblAlgn val="ctr"/>
        <c:lblOffset val="100"/>
        <c:noMultiLvlLbl val="0"/>
      </c:catAx>
      <c:valAx>
        <c:axId val="110617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0617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 sz="1200">
          <a:latin typeface="Aptos" panose="020B00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1"/>
              <a:t>Budget vs Actual- generation, irradiance</a:t>
            </a:r>
            <a:r>
              <a:rPr lang="en-US" sz="700" b="1" baseline="0"/>
              <a:t> chart</a:t>
            </a:r>
            <a:endParaRPr lang="en-US" sz="7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Sheet2!$E$57</c:f>
              <c:strCache>
                <c:ptCount val="1"/>
                <c:pt idx="0">
                  <c:v>Budget Generation GWh</c:v>
                </c:pt>
              </c:strCache>
            </c:strRef>
          </c:tx>
          <c:spPr>
            <a:solidFill>
              <a:schemeClr val="accent1"/>
            </a:solidFill>
            <a:ln>
              <a:noFill/>
              <a:prstDash val="dash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lgDashDot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5E-475D-98C2-C1458C6F78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lgDashDot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5E-475D-98C2-C1458C6F7853}"/>
              </c:ext>
            </c:extLst>
          </c:dPt>
          <c:dLbls>
            <c:spPr>
              <a:solidFill>
                <a:srgbClr val="C5D3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Sheet2!$F$56:$M$56</c:f>
              <c:numCache>
                <c:formatCode>[$-409]mmm\-yy;@</c:formatCode>
                <c:ptCount val="8"/>
                <c:pt idx="0">
                  <c:v>45680</c:v>
                </c:pt>
                <c:pt idx="1">
                  <c:v>45711</c:v>
                </c:pt>
                <c:pt idx="2">
                  <c:v>45739</c:v>
                </c:pt>
                <c:pt idx="3">
                  <c:v>45770</c:v>
                </c:pt>
                <c:pt idx="4">
                  <c:v>45800</c:v>
                </c:pt>
                <c:pt idx="5">
                  <c:v>45831</c:v>
                </c:pt>
                <c:pt idx="6">
                  <c:v>45861</c:v>
                </c:pt>
                <c:pt idx="7">
                  <c:v>45892</c:v>
                </c:pt>
              </c:numCache>
            </c:numRef>
          </c:cat>
          <c:val>
            <c:numRef>
              <c:f>Sheet2!$F$57:$M$57</c:f>
              <c:numCache>
                <c:formatCode>0.0</c:formatCode>
                <c:ptCount val="8"/>
                <c:pt idx="0">
                  <c:v>9.9837854999999998</c:v>
                </c:pt>
                <c:pt idx="1">
                  <c:v>10.38</c:v>
                </c:pt>
                <c:pt idx="2">
                  <c:v>12.04</c:v>
                </c:pt>
                <c:pt idx="3">
                  <c:v>10.863918000000007</c:v>
                </c:pt>
                <c:pt idx="4">
                  <c:v>11.159000000000001</c:v>
                </c:pt>
                <c:pt idx="5">
                  <c:v>10.2403665</c:v>
                </c:pt>
                <c:pt idx="6">
                  <c:v>10.5</c:v>
                </c:pt>
                <c:pt idx="7">
                  <c:v>10.99601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5E-475D-98C2-C1458C6F7853}"/>
            </c:ext>
          </c:extLst>
        </c:ser>
        <c:ser>
          <c:idx val="1"/>
          <c:order val="1"/>
          <c:tx>
            <c:strRef>
              <c:f>Sheet2!$E$58</c:f>
              <c:strCache>
                <c:ptCount val="1"/>
                <c:pt idx="0">
                  <c:v>Actual Generation GWh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solidFill>
                <a:srgbClr val="E97132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Sheet2!$F$56:$M$56</c:f>
              <c:numCache>
                <c:formatCode>[$-409]mmm\-yy;@</c:formatCode>
                <c:ptCount val="8"/>
                <c:pt idx="0">
                  <c:v>45680</c:v>
                </c:pt>
                <c:pt idx="1">
                  <c:v>45711</c:v>
                </c:pt>
                <c:pt idx="2">
                  <c:v>45739</c:v>
                </c:pt>
                <c:pt idx="3">
                  <c:v>45770</c:v>
                </c:pt>
                <c:pt idx="4">
                  <c:v>45800</c:v>
                </c:pt>
                <c:pt idx="5">
                  <c:v>45831</c:v>
                </c:pt>
                <c:pt idx="6">
                  <c:v>45861</c:v>
                </c:pt>
                <c:pt idx="7">
                  <c:v>45892</c:v>
                </c:pt>
              </c:numCache>
            </c:numRef>
          </c:cat>
          <c:val>
            <c:numRef>
              <c:f>Sheet2!$F$58:$M$58</c:f>
              <c:numCache>
                <c:formatCode>0.0</c:formatCode>
                <c:ptCount val="8"/>
                <c:pt idx="0">
                  <c:v>7.4459999999999997</c:v>
                </c:pt>
                <c:pt idx="1">
                  <c:v>9.51</c:v>
                </c:pt>
                <c:pt idx="2">
                  <c:v>9.36</c:v>
                </c:pt>
                <c:pt idx="3">
                  <c:v>9.2360000000000007</c:v>
                </c:pt>
                <c:pt idx="4">
                  <c:v>9.3949999999999996</c:v>
                </c:pt>
                <c:pt idx="5">
                  <c:v>9.9600000000000009</c:v>
                </c:pt>
                <c:pt idx="6">
                  <c:v>9.76</c:v>
                </c:pt>
                <c:pt idx="7">
                  <c:v>10.818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5E-475D-98C2-C1458C6F7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26244912"/>
        <c:axId val="17195000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Sheet2!$E$61</c15:sqref>
                        </c15:formulaRef>
                      </c:ext>
                    </c:extLst>
                    <c:strCache>
                      <c:ptCount val="1"/>
                      <c:pt idx="0">
                        <c:v>Adapted Generation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Sheet2!$F$56:$M$56</c15:sqref>
                        </c15:formulaRef>
                      </c:ext>
                    </c:extLst>
                    <c:numCache>
                      <c:formatCode>[$-409]mmm\-yy;@</c:formatCode>
                      <c:ptCount val="8"/>
                      <c:pt idx="0">
                        <c:v>45680</c:v>
                      </c:pt>
                      <c:pt idx="1">
                        <c:v>45711</c:v>
                      </c:pt>
                      <c:pt idx="2">
                        <c:v>45739</c:v>
                      </c:pt>
                      <c:pt idx="3">
                        <c:v>45770</c:v>
                      </c:pt>
                      <c:pt idx="4">
                        <c:v>45800</c:v>
                      </c:pt>
                      <c:pt idx="5">
                        <c:v>45831</c:v>
                      </c:pt>
                      <c:pt idx="6">
                        <c:v>45861</c:v>
                      </c:pt>
                      <c:pt idx="7">
                        <c:v>45892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Sheet2!$F$61:$M$61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0">
                        <c:v>1.0589664225080482</c:v>
                      </c:pt>
                      <c:pt idx="1">
                        <c:v>1.0041761260438913</c:v>
                      </c:pt>
                      <c:pt idx="2">
                        <c:v>1.0347530702900445</c:v>
                      </c:pt>
                      <c:pt idx="3">
                        <c:v>1.0354938829321705</c:v>
                      </c:pt>
                      <c:pt idx="4">
                        <c:v>1.018229282709874</c:v>
                      </c:pt>
                      <c:pt idx="5">
                        <c:v>1.0404383416801521</c:v>
                      </c:pt>
                      <c:pt idx="6">
                        <c:v>1.0337602800972279</c:v>
                      </c:pt>
                      <c:pt idx="7">
                        <c:v>1.0254461869958174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AC5E-475D-98C2-C1458C6F785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Sheet2!$E$60</c:f>
              <c:strCache>
                <c:ptCount val="1"/>
                <c:pt idx="0">
                  <c:v>Actual Irradiation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dLbl>
              <c:idx val="0"/>
              <c:layout>
                <c:manualLayout>
                  <c:x val="-3.7139605002259109E-2"/>
                  <c:y val="-4.1684028109609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5E-475D-98C2-C1458C6F7853}"/>
                </c:ext>
              </c:extLst>
            </c:dLbl>
            <c:dLbl>
              <c:idx val="2"/>
              <c:layout>
                <c:manualLayout>
                  <c:x val="-2.6721786496735369E-2"/>
                  <c:y val="-4.1684028109609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5E-475D-98C2-C1458C6F7853}"/>
                </c:ext>
              </c:extLst>
            </c:dLbl>
            <c:spPr>
              <a:solidFill>
                <a:srgbClr val="FFCC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Sheet2!$F$56:$M$56</c:f>
              <c:numCache>
                <c:formatCode>[$-409]mmm\-yy;@</c:formatCode>
                <c:ptCount val="8"/>
                <c:pt idx="0">
                  <c:v>45680</c:v>
                </c:pt>
                <c:pt idx="1">
                  <c:v>45711</c:v>
                </c:pt>
                <c:pt idx="2">
                  <c:v>45739</c:v>
                </c:pt>
                <c:pt idx="3">
                  <c:v>45770</c:v>
                </c:pt>
                <c:pt idx="4">
                  <c:v>45800</c:v>
                </c:pt>
                <c:pt idx="5">
                  <c:v>45831</c:v>
                </c:pt>
                <c:pt idx="6">
                  <c:v>45861</c:v>
                </c:pt>
                <c:pt idx="7">
                  <c:v>45892</c:v>
                </c:pt>
              </c:numCache>
            </c:numRef>
          </c:cat>
          <c:val>
            <c:numRef>
              <c:f>Sheet2!$F$60:$M$60</c:f>
              <c:numCache>
                <c:formatCode>0</c:formatCode>
                <c:ptCount val="8"/>
                <c:pt idx="0">
                  <c:v>113.53</c:v>
                </c:pt>
                <c:pt idx="1">
                  <c:v>154.83000000000001</c:v>
                </c:pt>
                <c:pt idx="2">
                  <c:v>150.41</c:v>
                </c:pt>
                <c:pt idx="3">
                  <c:v>148.02860088232421</c:v>
                </c:pt>
                <c:pt idx="4">
                  <c:v>149.18</c:v>
                </c:pt>
                <c:pt idx="5">
                  <c:v>153.12333783572046</c:v>
                </c:pt>
                <c:pt idx="6">
                  <c:v>151.24</c:v>
                </c:pt>
                <c:pt idx="7">
                  <c:v>169.90935544835068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C5E-475D-98C2-C1458C6F7853}"/>
            </c:ext>
          </c:extLst>
        </c:ser>
        <c:ser>
          <c:idx val="4"/>
          <c:order val="4"/>
          <c:tx>
            <c:strRef>
              <c:f>Sheet2!$E$59</c:f>
              <c:strCache>
                <c:ptCount val="1"/>
                <c:pt idx="0">
                  <c:v>Budget Irradiation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marker>
          <c:dLbls>
            <c:spPr>
              <a:solidFill>
                <a:srgbClr val="A3DB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Sheet2!$F$56:$M$56</c:f>
              <c:numCache>
                <c:formatCode>[$-409]mmm\-yy;@</c:formatCode>
                <c:ptCount val="8"/>
                <c:pt idx="0">
                  <c:v>45680</c:v>
                </c:pt>
                <c:pt idx="1">
                  <c:v>45711</c:v>
                </c:pt>
                <c:pt idx="2">
                  <c:v>45739</c:v>
                </c:pt>
                <c:pt idx="3">
                  <c:v>45770</c:v>
                </c:pt>
                <c:pt idx="4">
                  <c:v>45800</c:v>
                </c:pt>
                <c:pt idx="5">
                  <c:v>45831</c:v>
                </c:pt>
                <c:pt idx="6">
                  <c:v>45861</c:v>
                </c:pt>
                <c:pt idx="7">
                  <c:v>45892</c:v>
                </c:pt>
              </c:numCache>
            </c:numRef>
          </c:cat>
          <c:val>
            <c:numRef>
              <c:f>Sheet2!$F$59:$M$59</c:f>
              <c:numCache>
                <c:formatCode>0</c:formatCode>
                <c:ptCount val="8"/>
                <c:pt idx="0">
                  <c:v>161.19999999999999</c:v>
                </c:pt>
                <c:pt idx="1">
                  <c:v>169.7</c:v>
                </c:pt>
                <c:pt idx="2">
                  <c:v>200.2</c:v>
                </c:pt>
                <c:pt idx="3">
                  <c:v>180.29999999999998</c:v>
                </c:pt>
                <c:pt idx="4">
                  <c:v>180.42</c:v>
                </c:pt>
                <c:pt idx="5">
                  <c:v>163.79999999999998</c:v>
                </c:pt>
                <c:pt idx="6">
                  <c:v>168.2</c:v>
                </c:pt>
                <c:pt idx="7">
                  <c:v>177.09989999999996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C5E-475D-98C2-C1458C6F7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3407888"/>
        <c:axId val="1703406928"/>
      </c:lineChart>
      <c:dateAx>
        <c:axId val="1426244912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50000"/>
        <c:crosses val="autoZero"/>
        <c:auto val="1"/>
        <c:lblOffset val="100"/>
        <c:baseTimeUnit val="months"/>
      </c:dateAx>
      <c:valAx>
        <c:axId val="171950000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244912"/>
        <c:crosses val="autoZero"/>
        <c:crossBetween val="between"/>
      </c:valAx>
      <c:valAx>
        <c:axId val="1703406928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407888"/>
        <c:crosses val="max"/>
        <c:crossBetween val="between"/>
      </c:valAx>
      <c:dateAx>
        <c:axId val="1703407888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1703406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rgbClr val="0E2841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</a:rPr>
              <a:t>Yearly comparison of generation and irradiation budget vs actuals with adaptation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Sheet2!$E$3</c:f>
              <c:strCache>
                <c:ptCount val="1"/>
                <c:pt idx="0">
                  <c:v>Budget Generation GWh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solidFill>
                <a:srgbClr val="0E2841">
                  <a:lumMod val="25000"/>
                  <a:lumOff val="75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Sheet2!$G$2:$I$2</c:f>
              <c:strCache>
                <c:ptCount val="3"/>
                <c:pt idx="0">
                  <c:v>2023 (Jan-Aug)</c:v>
                </c:pt>
                <c:pt idx="1">
                  <c:v>2024 (Jan-Aug)</c:v>
                </c:pt>
                <c:pt idx="2">
                  <c:v>2025 (Jan-Aug)</c:v>
                </c:pt>
              </c:strCache>
              <c:extLst/>
            </c:strRef>
          </c:cat>
          <c:val>
            <c:numRef>
              <c:f>Sheet2!$G$3:$I$3</c:f>
              <c:numCache>
                <c:formatCode>0.0</c:formatCode>
                <c:ptCount val="3"/>
                <c:pt idx="0">
                  <c:v>87.434000000000012</c:v>
                </c:pt>
                <c:pt idx="1">
                  <c:v>86.953999999999994</c:v>
                </c:pt>
                <c:pt idx="2">
                  <c:v>86.17501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9C7-40C1-8F16-E731B5029388}"/>
            </c:ext>
          </c:extLst>
        </c:ser>
        <c:ser>
          <c:idx val="1"/>
          <c:order val="1"/>
          <c:tx>
            <c:strRef>
              <c:f>Sheet2!$E$4</c:f>
              <c:strCache>
                <c:ptCount val="1"/>
                <c:pt idx="0">
                  <c:v>Actual Generation GWh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solidFill>
                <a:srgbClr val="FFCC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Sheet2!$G$2:$I$2</c:f>
              <c:strCache>
                <c:ptCount val="3"/>
                <c:pt idx="0">
                  <c:v>2023 (Jan-Aug)</c:v>
                </c:pt>
                <c:pt idx="1">
                  <c:v>2024 (Jan-Aug)</c:v>
                </c:pt>
                <c:pt idx="2">
                  <c:v>2025 (Jan-Aug)</c:v>
                </c:pt>
              </c:strCache>
              <c:extLst/>
            </c:strRef>
          </c:cat>
          <c:val>
            <c:numRef>
              <c:f>Sheet2!$G$4:$I$4</c:f>
              <c:numCache>
                <c:formatCode>0.0</c:formatCode>
                <c:ptCount val="3"/>
                <c:pt idx="0">
                  <c:v>83.008999999999986</c:v>
                </c:pt>
                <c:pt idx="1">
                  <c:v>74.591999999999999</c:v>
                </c:pt>
                <c:pt idx="2">
                  <c:v>75.484999999999999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9C7-40C1-8F16-E731B5029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79920175"/>
        <c:axId val="1079922575"/>
      </c:barChart>
      <c:lineChart>
        <c:grouping val="standard"/>
        <c:varyColors val="0"/>
        <c:ser>
          <c:idx val="2"/>
          <c:order val="2"/>
          <c:tx>
            <c:strRef>
              <c:f>Sheet2!$E$7</c:f>
              <c:strCache>
                <c:ptCount val="1"/>
                <c:pt idx="0">
                  <c:v>Adapted Generation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marker>
          <c:dLbls>
            <c:spPr>
              <a:solidFill>
                <a:srgbClr val="E6E6E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Sheet2!$G$2:$I$2</c:f>
              <c:strCache>
                <c:ptCount val="3"/>
                <c:pt idx="0">
                  <c:v>2023 (Jan-Aug)</c:v>
                </c:pt>
                <c:pt idx="1">
                  <c:v>2024 (Jan-Aug)</c:v>
                </c:pt>
                <c:pt idx="2">
                  <c:v>2025 (Jan-Aug)</c:v>
                </c:pt>
              </c:strCache>
              <c:extLst/>
            </c:strRef>
          </c:cat>
          <c:val>
            <c:numRef>
              <c:f>Sheet2!$G$7:$I$7</c:f>
              <c:numCache>
                <c:formatCode>0.0%</c:formatCode>
                <c:ptCount val="3"/>
                <c:pt idx="0">
                  <c:v>0.99974518844769267</c:v>
                </c:pt>
                <c:pt idx="1">
                  <c:v>1.0051609659509673</c:v>
                </c:pt>
                <c:pt idx="2">
                  <c:v>1.0309867598318962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F9C7-40C1-8F16-E731B5029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920175"/>
        <c:axId val="1079922575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Sheet2!$E$8</c15:sqref>
                        </c15:formulaRef>
                      </c:ext>
                    </c:extLst>
                    <c:strCache>
                      <c:ptCount val="1"/>
                      <c:pt idx="0">
                        <c:v>Availability %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Sheet2!$G$2:$I$2</c15:sqref>
                        </c15:formulaRef>
                      </c:ext>
                    </c:extLst>
                    <c:strCache>
                      <c:ptCount val="3"/>
                      <c:pt idx="0">
                        <c:v>2023 (Jan-Aug)</c:v>
                      </c:pt>
                      <c:pt idx="1">
                        <c:v>2024 (Jan-Aug)</c:v>
                      </c:pt>
                      <c:pt idx="2">
                        <c:v>2025 (Jan-Aug)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Sheet2!$G$8:$I$8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F9C7-40C1-8F16-E731B5029388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3"/>
          <c:order val="3"/>
          <c:tx>
            <c:strRef>
              <c:f>Sheet2!$E$6</c:f>
              <c:strCache>
                <c:ptCount val="1"/>
                <c:pt idx="0">
                  <c:v>Actual Irradiation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marker>
          <c:dLbls>
            <c:spPr>
              <a:solidFill>
                <a:srgbClr val="FCDEA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Sheet2!$G$2:$I$2</c:f>
              <c:strCache>
                <c:ptCount val="3"/>
                <c:pt idx="0">
                  <c:v>2023 (Jan-Aug)</c:v>
                </c:pt>
                <c:pt idx="1">
                  <c:v>2024 (Jan-Aug)</c:v>
                </c:pt>
                <c:pt idx="2">
                  <c:v>2025 (Jan-Aug)</c:v>
                </c:pt>
              </c:strCache>
              <c:extLst/>
            </c:strRef>
          </c:cat>
          <c:val>
            <c:numRef>
              <c:f>Sheet2!$G$6:$I$6</c:f>
              <c:numCache>
                <c:formatCode>0</c:formatCode>
                <c:ptCount val="3"/>
                <c:pt idx="0">
                  <c:v>1330.2450303785806</c:v>
                </c:pt>
                <c:pt idx="1">
                  <c:v>1195.4824500966076</c:v>
                </c:pt>
                <c:pt idx="2">
                  <c:v>1190.2536812894161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F9C7-40C1-8F16-E731B5029388}"/>
            </c:ext>
          </c:extLst>
        </c:ser>
        <c:ser>
          <c:idx val="4"/>
          <c:order val="4"/>
          <c:tx>
            <c:strRef>
              <c:f>Sheet2!$E$5</c:f>
              <c:strCache>
                <c:ptCount val="1"/>
                <c:pt idx="0">
                  <c:v>Budget Irradiation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spPr>
              <a:solidFill>
                <a:srgbClr val="0F9E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Sheet2!$G$2:$I$2</c:f>
              <c:strCache>
                <c:ptCount val="3"/>
                <c:pt idx="0">
                  <c:v>2023 (Jan-Aug)</c:v>
                </c:pt>
                <c:pt idx="1">
                  <c:v>2024 (Jan-Aug)</c:v>
                </c:pt>
                <c:pt idx="2">
                  <c:v>2025 (Jan-Aug)</c:v>
                </c:pt>
              </c:strCache>
              <c:extLst/>
            </c:strRef>
          </c:cat>
          <c:val>
            <c:numRef>
              <c:f>Sheet2!$G$5:$I$5</c:f>
              <c:numCache>
                <c:formatCode>0</c:formatCode>
                <c:ptCount val="3"/>
                <c:pt idx="0">
                  <c:v>1400.7999999999997</c:v>
                </c:pt>
                <c:pt idx="1">
                  <c:v>1400.7999999999997</c:v>
                </c:pt>
                <c:pt idx="2">
                  <c:v>1400.9199000000001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F9C7-40C1-8F16-E731B5029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452176"/>
        <c:axId val="939451216"/>
      </c:lineChart>
      <c:catAx>
        <c:axId val="107992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922575"/>
        <c:crosses val="autoZero"/>
        <c:auto val="1"/>
        <c:lblAlgn val="ctr"/>
        <c:lblOffset val="100"/>
        <c:noMultiLvlLbl val="0"/>
      </c:catAx>
      <c:valAx>
        <c:axId val="1079922575"/>
        <c:scaling>
          <c:orientation val="minMax"/>
          <c:max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920175"/>
        <c:crosses val="autoZero"/>
        <c:crossBetween val="between"/>
        <c:majorUnit val="25"/>
      </c:valAx>
      <c:valAx>
        <c:axId val="939451216"/>
        <c:scaling>
          <c:orientation val="minMax"/>
          <c:min val="80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452176"/>
        <c:crosses val="max"/>
        <c:crossBetween val="between"/>
      </c:valAx>
      <c:catAx>
        <c:axId val="939452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94512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rgbClr val="0E2841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/>
              <a:t>NRPL improvement observations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476486505091371E-2"/>
          <c:y val="0.20301531213191995"/>
          <c:w val="0.87104702698981729"/>
          <c:h val="0.6081819277890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'Observation count'!$M$3</c:f>
              <c:strCache>
                <c:ptCount val="1"/>
                <c:pt idx="0">
                  <c:v>HSS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Lbls>
            <c:dLbl>
              <c:idx val="2"/>
              <c:layout>
                <c:manualLayout>
                  <c:x val="-4.1377406358539599E-2"/>
                  <c:y val="-7.0671378091872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3D-4BF8-8930-34E4A3ECD8EE}"/>
                </c:ext>
              </c:extLst>
            </c:dLbl>
            <c:spPr>
              <a:solidFill>
                <a:srgbClr val="A3DB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'Observation count'!$N$2:$Q$2</c:f>
              <c:strCache>
                <c:ptCount val="4"/>
                <c:pt idx="0">
                  <c:v>Total</c:v>
                </c:pt>
                <c:pt idx="1">
                  <c:v>Closed</c:v>
                </c:pt>
                <c:pt idx="2">
                  <c:v>Work in progress</c:v>
                </c:pt>
                <c:pt idx="3">
                  <c:v>Open</c:v>
                </c:pt>
              </c:strCache>
            </c:strRef>
          </c:cat>
          <c:val>
            <c:numRef>
              <c:f>'Observation count'!$N$3:$Q$3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9-428A-8BE4-ED38AEBB0EF4}"/>
            </c:ext>
          </c:extLst>
        </c:ser>
        <c:ser>
          <c:idx val="1"/>
          <c:order val="1"/>
          <c:tx>
            <c:strRef>
              <c:f>'Observation count'!$M$4</c:f>
              <c:strCache>
                <c:ptCount val="1"/>
                <c:pt idx="0">
                  <c:v>Technical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dLbl>
              <c:idx val="2"/>
              <c:layout>
                <c:manualLayout>
                  <c:x val="3.2666373440952315E-2"/>
                  <c:y val="-2.3557126030624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3D-4BF8-8930-34E4A3ECD8EE}"/>
                </c:ext>
              </c:extLst>
            </c:dLbl>
            <c:spPr>
              <a:solidFill>
                <a:srgbClr val="FACF7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'Observation count'!$N$2:$Q$2</c:f>
              <c:strCache>
                <c:ptCount val="4"/>
                <c:pt idx="0">
                  <c:v>Total</c:v>
                </c:pt>
                <c:pt idx="1">
                  <c:v>Closed</c:v>
                </c:pt>
                <c:pt idx="2">
                  <c:v>Work in progress</c:v>
                </c:pt>
                <c:pt idx="3">
                  <c:v>Open</c:v>
                </c:pt>
              </c:strCache>
            </c:strRef>
          </c:cat>
          <c:val>
            <c:numRef>
              <c:f>'Observation count'!$N$4:$Q$4</c:f>
              <c:numCache>
                <c:formatCode>General</c:formatCode>
                <c:ptCount val="4"/>
                <c:pt idx="0">
                  <c:v>19</c:v>
                </c:pt>
                <c:pt idx="1">
                  <c:v>18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69-428A-8BE4-ED38AEBB0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62630031"/>
        <c:axId val="1162632431"/>
      </c:barChart>
      <c:lineChart>
        <c:grouping val="standard"/>
        <c:varyColors val="0"/>
        <c:ser>
          <c:idx val="2"/>
          <c:order val="2"/>
          <c:tx>
            <c:strRef>
              <c:f>'Observation count'!$M$6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spPr>
              <a:solidFill>
                <a:srgbClr val="E6E6E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'Observation count'!$N$6:$Q$6</c:f>
              <c:numCache>
                <c:formatCode>General</c:formatCode>
                <c:ptCount val="4"/>
                <c:pt idx="0">
                  <c:v>34</c:v>
                </c:pt>
                <c:pt idx="1">
                  <c:v>32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69-428A-8BE4-ED38AEBB0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2630031"/>
        <c:axId val="1162632431"/>
      </c:lineChart>
      <c:catAx>
        <c:axId val="116263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62632431"/>
        <c:crosses val="autoZero"/>
        <c:auto val="1"/>
        <c:lblAlgn val="ctr"/>
        <c:lblOffset val="100"/>
        <c:noMultiLvlLbl val="0"/>
      </c:catAx>
      <c:valAx>
        <c:axId val="116263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62630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rgbClr val="005088"/>
      </a:solidFill>
    </a:ln>
    <a:effectLst/>
  </c:spPr>
  <c:txPr>
    <a:bodyPr/>
    <a:lstStyle/>
    <a:p>
      <a:pPr>
        <a:defRPr sz="1100">
          <a:latin typeface="Aptos" panose="020B00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54F27-CBED-4137-A73D-117DB08291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85EEF2-FB25-4264-BF99-BED4CCC9C24C}">
      <dgm:prSet/>
      <dgm:spPr/>
      <dgm:t>
        <a:bodyPr/>
        <a:lstStyle/>
        <a:p>
          <a:r>
            <a:rPr lang="en-US"/>
            <a:t>Pending Improvement works as follow:</a:t>
          </a:r>
        </a:p>
      </dgm:t>
    </dgm:pt>
    <dgm:pt modelId="{AB9530AE-971A-44BD-85DC-6353BC02B3C1}" type="parTrans" cxnId="{8B3723A3-0638-4A6E-8F9C-82E1B9CB7F6D}">
      <dgm:prSet/>
      <dgm:spPr/>
      <dgm:t>
        <a:bodyPr/>
        <a:lstStyle/>
        <a:p>
          <a:endParaRPr lang="en-US"/>
        </a:p>
      </dgm:t>
    </dgm:pt>
    <dgm:pt modelId="{9664EB32-8D92-4C8D-87EE-D406FCEAF3D5}" type="sibTrans" cxnId="{8B3723A3-0638-4A6E-8F9C-82E1B9CB7F6D}">
      <dgm:prSet/>
      <dgm:spPr/>
      <dgm:t>
        <a:bodyPr/>
        <a:lstStyle/>
        <a:p>
          <a:endParaRPr lang="en-US"/>
        </a:p>
      </dgm:t>
    </dgm:pt>
    <dgm:pt modelId="{42BC6218-D08C-4D19-AB58-835FEE511511}">
      <dgm:prSet/>
      <dgm:spPr/>
      <dgm:t>
        <a:bodyPr/>
        <a:lstStyle/>
        <a:p>
          <a:r>
            <a:rPr lang="en-US"/>
            <a:t>Fire Glass door for LV switchgear</a:t>
          </a:r>
        </a:p>
      </dgm:t>
    </dgm:pt>
    <dgm:pt modelId="{DBE29C96-6EE1-433E-A6D7-65E6D7E6A56F}" type="parTrans" cxnId="{994C35BC-BB0D-45DE-B3C4-7AC6A22B873F}">
      <dgm:prSet/>
      <dgm:spPr/>
      <dgm:t>
        <a:bodyPr/>
        <a:lstStyle/>
        <a:p>
          <a:endParaRPr lang="en-US"/>
        </a:p>
      </dgm:t>
    </dgm:pt>
    <dgm:pt modelId="{709532CF-3CF9-46A5-826E-D904DE363C39}" type="sibTrans" cxnId="{994C35BC-BB0D-45DE-B3C4-7AC6A22B873F}">
      <dgm:prSet/>
      <dgm:spPr/>
      <dgm:t>
        <a:bodyPr/>
        <a:lstStyle/>
        <a:p>
          <a:endParaRPr lang="en-US"/>
        </a:p>
      </dgm:t>
    </dgm:pt>
    <dgm:pt modelId="{D235A53B-8BAA-4653-97C0-89A119E74621}">
      <dgm:prSet/>
      <dgm:spPr/>
      <dgm:t>
        <a:bodyPr/>
        <a:lstStyle/>
        <a:p>
          <a:r>
            <a:rPr lang="en-US"/>
            <a:t>Warehouse modification </a:t>
          </a:r>
        </a:p>
      </dgm:t>
    </dgm:pt>
    <dgm:pt modelId="{CC7AEDD7-CA23-4E5F-9A99-3BCA8FB4DB0F}" type="parTrans" cxnId="{87007090-D38B-4694-B702-AE91E6B09C44}">
      <dgm:prSet/>
      <dgm:spPr/>
      <dgm:t>
        <a:bodyPr/>
        <a:lstStyle/>
        <a:p>
          <a:endParaRPr lang="en-US"/>
        </a:p>
      </dgm:t>
    </dgm:pt>
    <dgm:pt modelId="{F3F76D47-A461-4AFD-9FB8-640C3E6167F5}" type="sibTrans" cxnId="{87007090-D38B-4694-B702-AE91E6B09C44}">
      <dgm:prSet/>
      <dgm:spPr/>
      <dgm:t>
        <a:bodyPr/>
        <a:lstStyle/>
        <a:p>
          <a:endParaRPr lang="en-US"/>
        </a:p>
      </dgm:t>
    </dgm:pt>
    <dgm:pt modelId="{6049C568-155D-4A1A-A5CC-61D6FE9110F1}" type="pres">
      <dgm:prSet presAssocID="{35954F27-CBED-4137-A73D-117DB0829162}" presName="linear" presStyleCnt="0">
        <dgm:presLayoutVars>
          <dgm:animLvl val="lvl"/>
          <dgm:resizeHandles val="exact"/>
        </dgm:presLayoutVars>
      </dgm:prSet>
      <dgm:spPr/>
    </dgm:pt>
    <dgm:pt modelId="{4DCD3F7E-423E-47D1-BE44-728C27437414}" type="pres">
      <dgm:prSet presAssocID="{2785EEF2-FB25-4264-BF99-BED4CCC9C24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9E0B803-A6DE-4D47-B407-B4C8C889E82B}" type="pres">
      <dgm:prSet presAssocID="{2785EEF2-FB25-4264-BF99-BED4CCC9C24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7007090-D38B-4694-B702-AE91E6B09C44}" srcId="{2785EEF2-FB25-4264-BF99-BED4CCC9C24C}" destId="{D235A53B-8BAA-4653-97C0-89A119E74621}" srcOrd="1" destOrd="0" parTransId="{CC7AEDD7-CA23-4E5F-9A99-3BCA8FB4DB0F}" sibTransId="{F3F76D47-A461-4AFD-9FB8-640C3E6167F5}"/>
    <dgm:cxn modelId="{7735DE9E-DDD2-4FE2-809F-098D8A60A598}" type="presOf" srcId="{D235A53B-8BAA-4653-97C0-89A119E74621}" destId="{39E0B803-A6DE-4D47-B407-B4C8C889E82B}" srcOrd="0" destOrd="1" presId="urn:microsoft.com/office/officeart/2005/8/layout/vList2"/>
    <dgm:cxn modelId="{8B3723A3-0638-4A6E-8F9C-82E1B9CB7F6D}" srcId="{35954F27-CBED-4137-A73D-117DB0829162}" destId="{2785EEF2-FB25-4264-BF99-BED4CCC9C24C}" srcOrd="0" destOrd="0" parTransId="{AB9530AE-971A-44BD-85DC-6353BC02B3C1}" sibTransId="{9664EB32-8D92-4C8D-87EE-D406FCEAF3D5}"/>
    <dgm:cxn modelId="{994C35BC-BB0D-45DE-B3C4-7AC6A22B873F}" srcId="{2785EEF2-FB25-4264-BF99-BED4CCC9C24C}" destId="{42BC6218-D08C-4D19-AB58-835FEE511511}" srcOrd="0" destOrd="0" parTransId="{DBE29C96-6EE1-433E-A6D7-65E6D7E6A56F}" sibTransId="{709532CF-3CF9-46A5-826E-D904DE363C39}"/>
    <dgm:cxn modelId="{B6D5EDCE-71FB-4370-8E12-10E7A9A84697}" type="presOf" srcId="{2785EEF2-FB25-4264-BF99-BED4CCC9C24C}" destId="{4DCD3F7E-423E-47D1-BE44-728C27437414}" srcOrd="0" destOrd="0" presId="urn:microsoft.com/office/officeart/2005/8/layout/vList2"/>
    <dgm:cxn modelId="{9918EBD7-682C-4CB0-9048-195CBBCF63F8}" type="presOf" srcId="{35954F27-CBED-4137-A73D-117DB0829162}" destId="{6049C568-155D-4A1A-A5CC-61D6FE9110F1}" srcOrd="0" destOrd="0" presId="urn:microsoft.com/office/officeart/2005/8/layout/vList2"/>
    <dgm:cxn modelId="{226283DC-7072-454A-AF28-C6391373CC5E}" type="presOf" srcId="{42BC6218-D08C-4D19-AB58-835FEE511511}" destId="{39E0B803-A6DE-4D47-B407-B4C8C889E82B}" srcOrd="0" destOrd="0" presId="urn:microsoft.com/office/officeart/2005/8/layout/vList2"/>
    <dgm:cxn modelId="{EF4D8CE4-D3C0-475F-96EE-2AE43575238B}" type="presParOf" srcId="{6049C568-155D-4A1A-A5CC-61D6FE9110F1}" destId="{4DCD3F7E-423E-47D1-BE44-728C27437414}" srcOrd="0" destOrd="0" presId="urn:microsoft.com/office/officeart/2005/8/layout/vList2"/>
    <dgm:cxn modelId="{AB1F1C24-A7F1-4DB2-9E69-316EAF2BBE25}" type="presParOf" srcId="{6049C568-155D-4A1A-A5CC-61D6FE9110F1}" destId="{39E0B803-A6DE-4D47-B407-B4C8C889E82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D3F7E-423E-47D1-BE44-728C27437414}">
      <dsp:nvSpPr>
        <dsp:cNvPr id="0" name=""/>
        <dsp:cNvSpPr/>
      </dsp:nvSpPr>
      <dsp:spPr>
        <a:xfrm>
          <a:off x="0" y="19455"/>
          <a:ext cx="1963103" cy="187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Pending Improvement works as follow:</a:t>
          </a:r>
        </a:p>
      </dsp:txBody>
      <dsp:txXfrm>
        <a:off x="9138" y="28593"/>
        <a:ext cx="1944827" cy="168924"/>
      </dsp:txXfrm>
    </dsp:sp>
    <dsp:sp modelId="{39E0B803-A6DE-4D47-B407-B4C8C889E82B}">
      <dsp:nvSpPr>
        <dsp:cNvPr id="0" name=""/>
        <dsp:cNvSpPr/>
      </dsp:nvSpPr>
      <dsp:spPr>
        <a:xfrm>
          <a:off x="0" y="206655"/>
          <a:ext cx="1963103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29" tIns="10160" rIns="56896" bIns="1016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600" kern="1200"/>
            <a:t>Fire Glass door for LV switchgear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600" kern="1200"/>
            <a:t>Warehouse modification </a:t>
          </a:r>
        </a:p>
      </dsp:txBody>
      <dsp:txXfrm>
        <a:off x="0" y="206655"/>
        <a:ext cx="1963103" cy="19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b-NO" sz="11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6CA2CB-6339-4543-ADFD-8B03086E862B}" type="datetimeFigureOut">
              <a:rPr lang="nb-NO" sz="1100"/>
              <a:pPr/>
              <a:t>17.09.2025</a:t>
            </a:fld>
            <a:endParaRPr lang="nb-NO" sz="11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b-NO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2A19A6-3B51-4749-8262-104C6DE8CA64}" type="slidenum">
              <a:rPr lang="nb-NO" sz="1100"/>
              <a:pPr/>
              <a:t>‹#›</a:t>
            </a:fld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1350398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100"/>
            </a:lvl1pPr>
          </a:lstStyle>
          <a:p>
            <a:endParaRPr lang="nb-NO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100"/>
            </a:lvl1pPr>
          </a:lstStyle>
          <a:p>
            <a:fld id="{06AB4B41-2594-914F-982C-E8D1F5D910F0}" type="datetimeFigureOut">
              <a:rPr lang="nb-NO" noProof="0" smtClean="0"/>
              <a:pPr/>
              <a:t>17.09.2025</a:t>
            </a:fld>
            <a:endParaRPr lang="nb-NO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100"/>
            </a:lvl1pPr>
          </a:lstStyle>
          <a:p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E41BEC-07AB-7146-9F1F-70C99F49511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6157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61DE2-6624-4926-631D-C6F2825D5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37E1A3-6015-418A-6284-E73C1E31F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4CBF3-8913-EDC1-930E-AB26870BC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51B22-7906-7AAA-7B05-CEFEC6F6E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nb-NO" noProof="0" smtClean="0"/>
              <a:pPr/>
              <a:t>2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01445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35DDA-78DB-4645-E28C-E32B577C0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C55D6B-F81C-8925-0144-A6CFB8D88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87865C-76E3-2B13-6EB3-E8D07EAE2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B464C-5742-67B0-01F5-0458E0FB4B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nb-NO" noProof="0" smtClean="0"/>
              <a:pPr/>
              <a:t>11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574100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09D68-B3B8-653F-5FAC-3F510BCC0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ACA13E-BD2A-621B-FF10-2A4A8378A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BBFC7E-1D26-DB08-3CD0-69F0C26A0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D9EDB-E058-43C5-A8BD-E7B4AE8A3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nb-NO" noProof="0" smtClean="0"/>
              <a:pPr/>
              <a:t>12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32016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60DBE-E74A-AB81-79CA-4AFED845B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72C80F-26B6-C700-2B20-C6884D770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D86DA3-52B4-6244-6BE6-87F6613AE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2CC89-1B4E-23AF-9E6C-FAAE23822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34DCB-50F9-499D-A40C-2B12D01C96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75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34DCB-50F9-499D-A40C-2B12D01C96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53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78C0C-2AE0-1A73-4CFA-A6C5BD3DE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7A791E-2200-6937-9C01-1CFFEF7A8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E12B1-AC3F-DD68-89D2-50AD9D827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2F3B5-E453-A64D-BDF1-1344BBB97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nb-NO" noProof="0" smtClean="0"/>
              <a:pPr/>
              <a:t>3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56683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34DCB-50F9-499D-A40C-2B12D01C96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25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23B43-B5DE-10B5-4108-0D1E38A8F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739DC-B81C-AFC0-93C0-6B91D7A31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073973-2095-88C4-B83F-D71360AE4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3D90F-420E-010D-BF05-1A6F35A4A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nb-NO" noProof="0" smtClean="0"/>
              <a:pPr/>
              <a:t>5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53168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8F18F-6197-F7D7-0D08-8BBAFC3F6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72A928-B5C4-C616-EF04-4395387DF4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19943-748F-ADB7-4C79-4B4D15B22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55093-C4A5-BEF3-4EEF-E4EDD144B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41BEC-07AB-7146-9F1F-70C99F495112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0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nb-NO" noProof="0" smtClean="0"/>
              <a:pPr/>
              <a:t>7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2451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1B11A-DB10-D219-EBF6-1D74B381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1B57F7-5C2A-7760-D585-C4BAC60C2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2E139-5B6E-628D-F048-D052827D5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08099-C83D-2B81-6C3A-6FC331C7C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nb-NO" noProof="0" smtClean="0"/>
              <a:pPr/>
              <a:t>8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63987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nb-NO" noProof="0" smtClean="0"/>
              <a:pPr/>
              <a:t>9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75101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1F2B0-C72B-A92A-347A-F1545A3BF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51D01-E237-B277-AD74-1AB99E8BE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5444BF-C071-EBA7-6F12-6F7D4AA8B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5F65C-8061-7FD9-7243-78EDD1946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nb-NO" noProof="0" smtClean="0"/>
              <a:pPr/>
              <a:t>10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38888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7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8.bin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2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3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4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3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5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3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6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7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3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8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9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7.xml"/><Relationship Id="rId4" Type="http://schemas.openxmlformats.org/officeDocument/2006/relationships/image" Target="../media/image8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8.xml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9.xml"/><Relationship Id="rId4" Type="http://schemas.openxmlformats.org/officeDocument/2006/relationships/image" Target="../media/image8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3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4.sv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74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4.xml"/><Relationship Id="rId4" Type="http://schemas.openxmlformats.org/officeDocument/2006/relationships/image" Target="../media/image8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5.xml"/><Relationship Id="rId4" Type="http://schemas.openxmlformats.org/officeDocument/2006/relationships/image" Target="../media/image8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3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4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5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6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7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8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9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0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1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3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85.xml"/><Relationship Id="rId4" Type="http://schemas.openxmlformats.org/officeDocument/2006/relationships/image" Target="../media/image8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86.xml"/><Relationship Id="rId4" Type="http://schemas.openxmlformats.org/officeDocument/2006/relationships/image" Target="../media/image8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87.xml"/><Relationship Id="rId4" Type="http://schemas.openxmlformats.org/officeDocument/2006/relationships/image" Target="../media/image8.e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7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4.sv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98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2.xml"/><Relationship Id="rId4" Type="http://schemas.openxmlformats.org/officeDocument/2006/relationships/image" Target="../media/image8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3.xml"/><Relationship Id="rId4" Type="http://schemas.openxmlformats.org/officeDocument/2006/relationships/image" Target="../media/image8.e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7.xml"/><Relationship Id="rId4" Type="http://schemas.openxmlformats.org/officeDocument/2006/relationships/image" Target="../media/image21.emf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8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9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4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7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8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9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0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0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1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2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4" Type="http://schemas.openxmlformats.org/officeDocument/2006/relationships/image" Target="../media/image8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4" Type="http://schemas.openxmlformats.org/officeDocument/2006/relationships/image" Target="../media/image8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6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4.sv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7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4" Type="http://schemas.openxmlformats.org/officeDocument/2006/relationships/image" Target="../media/image8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4" Type="http://schemas.openxmlformats.org/officeDocument/2006/relationships/image" Target="../media/image8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7.png"/><Relationship Id="rId4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8.png"/><Relationship Id="rId4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17.png"/><Relationship Id="rId4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18.png"/><Relationship Id="rId4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7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7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18.png"/><Relationship Id="rId4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7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8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9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0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1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2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3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4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5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6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7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5.xml"/><Relationship Id="rId4" Type="http://schemas.openxmlformats.org/officeDocument/2006/relationships/image" Target="../media/image8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6.xml"/><Relationship Id="rId4" Type="http://schemas.openxmlformats.org/officeDocument/2006/relationships/image" Target="../media/image8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7.xml"/><Relationship Id="rId4" Type="http://schemas.openxmlformats.org/officeDocument/2006/relationships/image" Target="../media/image8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1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4.sv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2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2.xml"/><Relationship Id="rId4" Type="http://schemas.openxmlformats.org/officeDocument/2006/relationships/image" Target="../media/image8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3.xml"/><Relationship Id="rId4" Type="http://schemas.openxmlformats.org/officeDocument/2006/relationships/image" Target="../media/image8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0"/>
            <a:ext cx="5349692" cy="2744327"/>
          </a:xfrm>
        </p:spPr>
        <p:txBody>
          <a:bodyPr>
            <a:noAutofit/>
          </a:bodyPr>
          <a:lstStyle>
            <a:lvl1pPr algn="l"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F57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5537771" y="2319786"/>
            <a:ext cx="3606230" cy="3395213"/>
          </a:xfrm>
          <a:prstGeom prst="rect">
            <a:avLst/>
          </a:prstGeom>
        </p:spPr>
      </p:pic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5104069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77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Vann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noProof="0"/>
          </a:p>
        </p:txBody>
      </p:sp>
      <p:pic>
        <p:nvPicPr>
          <p:cNvPr id="22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4"/>
            <a:ext cx="8388000" cy="1026516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4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46698" y="3408494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48435" y="3137067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6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285903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7937335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3694843" y="0"/>
            <a:ext cx="5449157" cy="5704397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C8F9C-65F5-4250-AD42-B973C904C2CF}"/>
              </a:ext>
            </a:extLst>
          </p:cNvPr>
          <p:cNvGrpSpPr/>
          <p:nvPr/>
        </p:nvGrpSpPr>
        <p:grpSpPr>
          <a:xfrm>
            <a:off x="1150144" y="2586211"/>
            <a:ext cx="1682354" cy="505724"/>
            <a:chOff x="1533524" y="369094"/>
            <a:chExt cx="2243139" cy="606869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F687E69-D217-4D8B-98A4-3BB1B884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76E90C-FE8B-4B20-BF55-89FC5902A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DD640D-0C8B-4171-936E-345748646807}"/>
              </a:ext>
            </a:extLst>
          </p:cNvPr>
          <p:cNvSpPr txBox="1"/>
          <p:nvPr/>
        </p:nvSpPr>
        <p:spPr>
          <a:xfrm>
            <a:off x="1143001" y="3619134"/>
            <a:ext cx="32134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50"/>
              </a:spcBef>
              <a:buClr>
                <a:schemeClr val="accent1"/>
              </a:buClr>
              <a:buSzPct val="120000"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31344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733243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257175" indent="-257175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CE9B5C-501B-458A-9AAE-82BC7915415C}"/>
              </a:ext>
            </a:extLst>
          </p:cNvPr>
          <p:cNvCxnSpPr>
            <a:cxnSpLocks/>
          </p:cNvCxnSpPr>
          <p:nvPr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9D3D84-F3BF-4AAA-85BD-3D14ACE849EC}"/>
              </a:ext>
            </a:extLst>
          </p:cNvPr>
          <p:cNvGrpSpPr/>
          <p:nvPr/>
        </p:nvGrpSpPr>
        <p:grpSpPr>
          <a:xfrm>
            <a:off x="1150144" y="2586211"/>
            <a:ext cx="1682354" cy="505724"/>
            <a:chOff x="1533524" y="369094"/>
            <a:chExt cx="2243139" cy="606869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99FE193-D0A4-440E-B317-9F342F4A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42199-FD88-48AE-AE87-02D8A29F1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BBD505-94FE-43B7-9059-CF1DF297CA36}"/>
              </a:ext>
            </a:extLst>
          </p:cNvPr>
          <p:cNvSpPr txBox="1"/>
          <p:nvPr/>
        </p:nvSpPr>
        <p:spPr>
          <a:xfrm>
            <a:off x="1143001" y="3619134"/>
            <a:ext cx="32134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50"/>
              </a:spcBef>
              <a:buClr>
                <a:schemeClr val="accent1"/>
              </a:buClr>
              <a:buSzPct val="120000"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25418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374503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9957491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B5FE-EABE-42F1-8D47-3672A4FA1EA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38726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5347121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3694843" y="0"/>
            <a:ext cx="5449157" cy="5704397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accent5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305" y="3640297"/>
            <a:ext cx="3645695" cy="551090"/>
          </a:xfrm>
          <a:solidFill>
            <a:schemeClr val="bg1"/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accent5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C94871-1278-4C9D-8FE4-92A94538EC1C}"/>
              </a:ext>
            </a:extLst>
          </p:cNvPr>
          <p:cNvGrpSpPr/>
          <p:nvPr userDrawn="1"/>
        </p:nvGrpSpPr>
        <p:grpSpPr>
          <a:xfrm>
            <a:off x="1150144" y="307579"/>
            <a:ext cx="1682354" cy="505724"/>
            <a:chOff x="1533524" y="369094"/>
            <a:chExt cx="2243139" cy="60686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ED2CFF3-8D2B-4D37-BCA7-ECF1D6193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C11B633-41CA-4745-B60C-C77BAB1EE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175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873264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257175" indent="-257175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20C8F6-248D-4C3E-87B3-1E76EE1E9591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accent5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33F1287C-318B-4F40-9FF1-E19D09469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7" y="3640297"/>
            <a:ext cx="3645694" cy="551090"/>
          </a:xfrm>
          <a:solidFill>
            <a:schemeClr val="bg1"/>
          </a:solidFill>
        </p:spPr>
        <p:txBody>
          <a:bodyPr wrap="square"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accent5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8B993E-BF37-4D48-AD6A-25908C6899FA}"/>
              </a:ext>
            </a:extLst>
          </p:cNvPr>
          <p:cNvGrpSpPr/>
          <p:nvPr userDrawn="1"/>
        </p:nvGrpSpPr>
        <p:grpSpPr>
          <a:xfrm>
            <a:off x="1150144" y="307579"/>
            <a:ext cx="1682354" cy="505724"/>
            <a:chOff x="1533524" y="369094"/>
            <a:chExt cx="2243139" cy="60686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1D9DD3B-C3F8-4D09-9824-43A4FB97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8A26939-CABE-4692-9903-32D6323AD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184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8924299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7420221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7906225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7906225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5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7340762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AFC8A-F573-4DCA-AAB1-789495D6F80D}"/>
              </a:ext>
            </a:extLst>
          </p:cNvPr>
          <p:cNvSpPr/>
          <p:nvPr userDrawn="1"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268226-9F81-47A5-AC33-CAD4216284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B7FD7-1337-425B-A227-B659A64CE1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Luf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noProof="0"/>
          </a:p>
        </p:txBody>
      </p:sp>
      <p:pic>
        <p:nvPicPr>
          <p:cNvPr id="22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4"/>
            <a:ext cx="8388000" cy="1026516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4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46698" y="3408494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48435" y="3137067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6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605102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4344272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6C0BA-F5D8-4B1E-938B-E4EFD61EBD27}"/>
              </a:ext>
            </a:extLst>
          </p:cNvPr>
          <p:cNvSpPr/>
          <p:nvPr userDrawn="1"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7906225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7906225" cy="315013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0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948145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9E18CF8-020B-4471-89E6-85F54EEEFE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9174" y="1525589"/>
            <a:ext cx="3724751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A561E1-8545-4FA9-9BDC-392506752B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54F62-0B85-4EBD-84A4-5D56AA871C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8940907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28" y="481014"/>
            <a:ext cx="3722664" cy="75591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 hea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4975984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3726180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51DCF0-9768-4EEE-9C12-5CAFCAFF4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9174" y="1530410"/>
            <a:ext cx="3724752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6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3726180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3279856D-28DF-4275-908D-D6BF96710C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9174" y="1867958"/>
            <a:ext cx="3724751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8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 hea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590181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3726180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3726180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C8456C9-98B9-4B92-A9A4-9A0FFCE1751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799410" y="1525323"/>
            <a:ext cx="3725465" cy="3492500"/>
          </a:xfrm>
        </p:spPr>
        <p:txBody>
          <a:bodyPr/>
          <a:lstStyle/>
          <a:p>
            <a:r>
              <a:rPr lang="nb-NO"/>
              <a:t>Klikk ikonet for å legge til et diagram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65D8F-5853-4213-A499-47CFC77993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68E036-9C4C-4396-9444-5A589716F3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 hea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5804078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28" y="481014"/>
            <a:ext cx="3722664" cy="75591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3726180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3726180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C1D5F55-2691-47AF-8B04-7C6A7A77DC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370756-D056-4567-AAA8-F01FC46FB9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6BE3-5129-43BD-8534-2B1949CCA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041198B-7822-4395-9D3F-40CE6DC01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4244581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041198B-7822-4395-9D3F-40CE6DC01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BB9E0B-F9DD-4869-B2C0-64A92559BA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5C3AB9-69FD-4C4F-8D38-537257DD2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BB4E4-A757-4FA8-BD51-8A76F8814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3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041198B-7822-4395-9D3F-40CE6DC01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7835055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041198B-7822-4395-9D3F-40CE6DC01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BB9E0B-F9DD-4869-B2C0-64A92559BA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BA2E3-82B7-4C36-9767-793A81D6BD3A}"/>
              </a:ext>
            </a:extLst>
          </p:cNvPr>
          <p:cNvSpPr/>
          <p:nvPr userDrawn="1"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378D1-8F5C-4092-8710-DD705A3E8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B8A1A-F1D3-443F-B5D4-76D5F0DBD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A702FF-1FBA-4017-9DB9-C02D09C91C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8975543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A702FF-1FBA-4017-9DB9-C02D09C91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A72EFE-A939-4314-9B37-CFBB34A6B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CF783-739F-44F7-AB7E-B1400EF40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1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C70547-57E7-43AE-8B74-42412D44DC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6978420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C70547-57E7-43AE-8B74-42412D44D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8"/>
            <a:ext cx="9144000" cy="5149849"/>
          </a:xfrm>
        </p:spPr>
        <p:txBody>
          <a:bodyPr/>
          <a:lstStyle/>
          <a:p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D1446-BADE-496E-A120-409A27165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41E6B-1A10-4CB5-A9B6-2036ABE3C1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- Luf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noProof="0"/>
          </a:p>
        </p:txBody>
      </p:sp>
      <p:pic>
        <p:nvPicPr>
          <p:cNvPr id="22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4"/>
            <a:ext cx="5497804" cy="1026516"/>
          </a:xfrm>
          <a:effectLst/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840175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C70547-57E7-43AE-8B74-42412D44DC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4246288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C70547-57E7-43AE-8B74-42412D44D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8"/>
            <a:ext cx="9144000" cy="5714983"/>
          </a:xfrm>
        </p:spPr>
        <p:txBody>
          <a:bodyPr/>
          <a:lstStyle/>
          <a:p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D1446-BADE-496E-A120-409A27165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41E6B-1A10-4CB5-A9B6-2036ABE3C1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834226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 marL="1543050" marR="0" indent="-1543050" algn="l" defTabSz="41145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  <a:lvl2pPr marL="177159" indent="0">
              <a:buNone/>
              <a:defRPr/>
            </a:lvl2pPr>
            <a:lvl3pPr marL="372654" indent="0">
              <a:buNone/>
              <a:defRPr/>
            </a:lvl3pPr>
          </a:lstStyle>
          <a:p>
            <a:pPr lvl="0"/>
            <a:r>
              <a:rPr lang="en-GB"/>
              <a:t>00.00 – 00.00	Part one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28" y="481014"/>
            <a:ext cx="3722664" cy="75591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06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6403DDC-E99F-4F5C-9DB8-4CB79AB575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7700477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6403DDC-E99F-4F5C-9DB8-4CB79AB575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3F600FB-64F8-427B-971C-CADB5FAA63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D5D76E-3B21-4346-8387-3ECEA55A7AF8}"/>
              </a:ext>
            </a:extLst>
          </p:cNvPr>
          <p:cNvSpPr/>
          <p:nvPr userDrawn="1"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9124" y="229452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FBA4834-1B47-48FA-B341-B048E3128F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124" y="401891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D3F43B7-3974-4835-A8E9-FAB67672FB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81474" y="2295848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0D2E8FF-F2DE-4D53-A047-6387A71314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81474" y="4020238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89F8303-B8B6-4740-9407-07CFA2BE53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43823" y="229452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5FBF798-2395-4DEA-893B-0A69A9C4E0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43823" y="401891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3D80F3-4A3C-487A-BDD1-1179B87A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C487C7-5173-42A6-959E-EA91A12A5B8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EDB19D-C3B2-48FD-864B-FA498F61F2C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Plassholder for tekst 13">
            <a:extLst>
              <a:ext uri="{FF2B5EF4-FFF2-40B4-BE49-F238E27FC236}">
                <a16:creationId xmlns:a16="http://schemas.microsoft.com/office/drawing/2014/main" id="{5B1FC8BA-51AF-415E-A4F8-0349DAF4E4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81474" y="1525324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3" name="Plassholder for tekst 13">
            <a:extLst>
              <a:ext uri="{FF2B5EF4-FFF2-40B4-BE49-F238E27FC236}">
                <a16:creationId xmlns:a16="http://schemas.microsoft.com/office/drawing/2014/main" id="{C79AF395-5DA0-43BE-964A-9D760C68CFD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927" y="1525324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4" name="Plassholder for tekst 13">
            <a:extLst>
              <a:ext uri="{FF2B5EF4-FFF2-40B4-BE49-F238E27FC236}">
                <a16:creationId xmlns:a16="http://schemas.microsoft.com/office/drawing/2014/main" id="{6F856F4B-C1E9-4A7E-ADC8-9BF349BDF8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4875" y="1525324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5" name="Plassholder for tekst 13">
            <a:extLst>
              <a:ext uri="{FF2B5EF4-FFF2-40B4-BE49-F238E27FC236}">
                <a16:creationId xmlns:a16="http://schemas.microsoft.com/office/drawing/2014/main" id="{1FAF68DD-F083-4112-AEE7-A6FF3667E2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82000" y="3248390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6" name="Plassholder for tekst 13">
            <a:extLst>
              <a:ext uri="{FF2B5EF4-FFF2-40B4-BE49-F238E27FC236}">
                <a16:creationId xmlns:a16="http://schemas.microsoft.com/office/drawing/2014/main" id="{A3BE0F03-ED02-4E92-AF74-B8C0C2010E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454" y="3248390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7" name="Plassholder for tekst 13">
            <a:extLst>
              <a:ext uri="{FF2B5EF4-FFF2-40B4-BE49-F238E27FC236}">
                <a16:creationId xmlns:a16="http://schemas.microsoft.com/office/drawing/2014/main" id="{56563C9C-49B1-46FC-BD14-AF22D17F3E9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45402" y="3248390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74280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3146046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27498F8-B643-49CA-B711-9895BAAEF51D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5944DA81-A1C5-4AC7-A37D-7026E9D40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5" y="3640297"/>
            <a:ext cx="3645695" cy="55109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tx2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59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02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9197669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 marL="257175" indent="-257175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99E99776-DDA5-4531-9FAA-7E1F063C9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5" y="3640297"/>
            <a:ext cx="3645695" cy="55109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tx2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14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425057-A686-4E31-B8A1-F9DA3356AD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3977099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425057-A686-4E31-B8A1-F9DA3356A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0EACD11-8C82-4B33-9818-2E9B80C745F4}"/>
              </a:ext>
            </a:extLst>
          </p:cNvPr>
          <p:cNvSpPr/>
          <p:nvPr userDrawn="1"/>
        </p:nvSpPr>
        <p:spPr>
          <a:xfrm>
            <a:off x="0" y="1"/>
            <a:ext cx="4572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07FF22D-3C6C-48BB-8040-D34A9441D6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6307" y="1236928"/>
            <a:ext cx="2727722" cy="3439933"/>
          </a:xfrm>
          <a:blipFill dpi="0"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t="-10000" b="98000"/>
            </a:stretch>
          </a:blipFill>
        </p:spPr>
        <p:txBody>
          <a:bodyPr lIns="0" tIns="288000" rIns="0" bIns="0">
            <a:noAutofit/>
          </a:bodyPr>
          <a:lstStyle>
            <a:lvl1pPr marL="0" indent="0" eaLnBrk="1">
              <a:lnSpc>
                <a:spcPct val="100000"/>
              </a:lnSpc>
              <a:buNone/>
              <a:defRPr sz="24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C69016-ED83-4DA8-8515-95C6620C560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1C938-DD81-4B48-A39A-291BD5BE17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CA222-7E26-47F7-846B-8C915D47E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72000" y="0"/>
            <a:ext cx="4572000" cy="511704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52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78">
          <p15:clr>
            <a:srgbClr val="FBAE40"/>
          </p15:clr>
        </p15:guide>
        <p15:guide id="2" pos="3840">
          <p15:clr>
            <a:srgbClr val="FBAE40"/>
          </p15:clr>
        </p15:guide>
        <p15:guide id="3" pos="3069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668602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3694843" y="0"/>
            <a:ext cx="5449157" cy="5704397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C8F9C-65F5-4250-AD42-B973C904C2CF}"/>
              </a:ext>
            </a:extLst>
          </p:cNvPr>
          <p:cNvGrpSpPr/>
          <p:nvPr userDrawn="1"/>
        </p:nvGrpSpPr>
        <p:grpSpPr>
          <a:xfrm>
            <a:off x="1150144" y="2586211"/>
            <a:ext cx="1682354" cy="505724"/>
            <a:chOff x="1533524" y="369094"/>
            <a:chExt cx="2243139" cy="606869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F687E69-D217-4D8B-98A4-3BB1B884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76E90C-FE8B-4B20-BF55-89FC5902A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DD640D-0C8B-4171-936E-345748646807}"/>
              </a:ext>
            </a:extLst>
          </p:cNvPr>
          <p:cNvSpPr txBox="1"/>
          <p:nvPr userDrawn="1"/>
        </p:nvSpPr>
        <p:spPr>
          <a:xfrm>
            <a:off x="1143001" y="3619134"/>
            <a:ext cx="32134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50"/>
              </a:spcBef>
              <a:buClr>
                <a:schemeClr val="accent1"/>
              </a:buClr>
              <a:buSzPct val="120000"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50821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5509525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257175" indent="-257175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CE9B5C-501B-458A-9AAE-82BC7915415C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9D3D84-F3BF-4AAA-85BD-3D14ACE849EC}"/>
              </a:ext>
            </a:extLst>
          </p:cNvPr>
          <p:cNvGrpSpPr/>
          <p:nvPr userDrawn="1"/>
        </p:nvGrpSpPr>
        <p:grpSpPr>
          <a:xfrm>
            <a:off x="1150144" y="2586211"/>
            <a:ext cx="1682354" cy="505724"/>
            <a:chOff x="1533524" y="369094"/>
            <a:chExt cx="2243139" cy="606869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99FE193-D0A4-440E-B317-9F342F4A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42199-FD88-48AE-AE87-02D8A29F1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BBD505-94FE-43B7-9059-CF1DF297CA36}"/>
              </a:ext>
            </a:extLst>
          </p:cNvPr>
          <p:cNvSpPr txBox="1"/>
          <p:nvPr userDrawn="1"/>
        </p:nvSpPr>
        <p:spPr>
          <a:xfrm>
            <a:off x="1143001" y="3619134"/>
            <a:ext cx="32134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50"/>
              </a:spcBef>
              <a:buClr>
                <a:schemeClr val="accent1"/>
              </a:buClr>
              <a:buSzPct val="120000"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35040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1686736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3694843" y="0"/>
            <a:ext cx="5449157" cy="5704397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accent5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305" y="3640297"/>
            <a:ext cx="3645695" cy="551090"/>
          </a:xfrm>
          <a:solidFill>
            <a:schemeClr val="bg1"/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accent5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C94871-1278-4C9D-8FE4-92A94538EC1C}"/>
              </a:ext>
            </a:extLst>
          </p:cNvPr>
          <p:cNvGrpSpPr/>
          <p:nvPr userDrawn="1"/>
        </p:nvGrpSpPr>
        <p:grpSpPr>
          <a:xfrm>
            <a:off x="1150144" y="307579"/>
            <a:ext cx="1682354" cy="505724"/>
            <a:chOff x="1533524" y="369094"/>
            <a:chExt cx="2243139" cy="60686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ED2CFF3-8D2B-4D37-BCA7-ECF1D6193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C11B633-41CA-4745-B60C-C77BAB1EE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666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4330736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257175" indent="-257175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20C8F6-248D-4C3E-87B3-1E76EE1E9591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accent5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33F1287C-318B-4F40-9FF1-E19D09469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7" y="3640297"/>
            <a:ext cx="3645694" cy="551090"/>
          </a:xfrm>
          <a:solidFill>
            <a:schemeClr val="bg1"/>
          </a:solidFill>
        </p:spPr>
        <p:txBody>
          <a:bodyPr wrap="square"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accent5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8B993E-BF37-4D48-AD6A-25908C6899FA}"/>
              </a:ext>
            </a:extLst>
          </p:cNvPr>
          <p:cNvGrpSpPr/>
          <p:nvPr userDrawn="1"/>
        </p:nvGrpSpPr>
        <p:grpSpPr>
          <a:xfrm>
            <a:off x="1150144" y="307579"/>
            <a:ext cx="1682354" cy="505724"/>
            <a:chOff x="1533524" y="369094"/>
            <a:chExt cx="2243139" cy="60686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1D9DD3B-C3F8-4D09-9824-43A4FB97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8A26939-CABE-4692-9903-32D6323AD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7103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5372917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5425575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1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8985451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7906225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7906225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604470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AFC8A-F573-4DCA-AAB1-789495D6F80D}"/>
              </a:ext>
            </a:extLst>
          </p:cNvPr>
          <p:cNvSpPr/>
          <p:nvPr userDrawn="1"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268226-9F81-47A5-AC33-CAD4216284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B7FD7-1337-425B-A227-B659A64CE1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3875923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6C0BA-F5D8-4B1E-938B-E4EFD61EBD27}"/>
              </a:ext>
            </a:extLst>
          </p:cNvPr>
          <p:cNvSpPr/>
          <p:nvPr userDrawn="1"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7906225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7906225" cy="315013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5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0259824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9E18CF8-020B-4471-89E6-85F54EEEFE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9174" y="1525589"/>
            <a:ext cx="3724751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A561E1-8545-4FA9-9BDC-392506752B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54F62-0B85-4EBD-84A4-5D56AA871C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47371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28" y="481014"/>
            <a:ext cx="3722664" cy="75591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 hea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3135648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3726180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51DCF0-9768-4EEE-9C12-5CAFCAFF4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9174" y="1530410"/>
            <a:ext cx="3724752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6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3726180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3279856D-28DF-4275-908D-D6BF96710C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9174" y="1867958"/>
            <a:ext cx="3724751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 hea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586923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3726180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3726180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C8456C9-98B9-4B92-A9A4-9A0FFCE1751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799410" y="1525323"/>
            <a:ext cx="3725465" cy="3492500"/>
          </a:xfrm>
        </p:spPr>
        <p:txBody>
          <a:bodyPr/>
          <a:lstStyle/>
          <a:p>
            <a:r>
              <a:rPr lang="nb-NO"/>
              <a:t>Klikk ikonet for å legge til et diagram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65D8F-5853-4213-A499-47CFC77993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68E036-9C4C-4396-9444-5A589716F3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 hea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5276257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28" y="481014"/>
            <a:ext cx="3722664" cy="75591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3726180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3726180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C1D5F55-2691-47AF-8B04-7C6A7A77DC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370756-D056-4567-AAA8-F01FC46FB9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6BE3-5129-43BD-8534-2B1949CCA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041198B-7822-4395-9D3F-40CE6DC01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194501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041198B-7822-4395-9D3F-40CE6DC01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BB9E0B-F9DD-4869-B2C0-64A92559BA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5C3AB9-69FD-4C4F-8D38-537257DD2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BB4E4-A757-4FA8-BD51-8A76F8814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6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778872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041198B-7822-4395-9D3F-40CE6DC01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3509175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041198B-7822-4395-9D3F-40CE6DC01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BB9E0B-F9DD-4869-B2C0-64A92559BA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BA2E3-82B7-4C36-9767-793A81D6BD3A}"/>
              </a:ext>
            </a:extLst>
          </p:cNvPr>
          <p:cNvSpPr/>
          <p:nvPr userDrawn="1"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378D1-8F5C-4092-8710-DD705A3E8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B8A1A-F1D3-443F-B5D4-76D5F0DBD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A702FF-1FBA-4017-9DB9-C02D09C91C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6698436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A702FF-1FBA-4017-9DB9-C02D09C91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A72EFE-A939-4314-9B37-CFBB34A6B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CF783-739F-44F7-AB7E-B1400EF40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1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C70547-57E7-43AE-8B74-42412D44DC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7019938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C70547-57E7-43AE-8B74-42412D44D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8"/>
            <a:ext cx="9144000" cy="5149849"/>
          </a:xfrm>
        </p:spPr>
        <p:txBody>
          <a:bodyPr/>
          <a:lstStyle/>
          <a:p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D1446-BADE-496E-A120-409A27165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41E6B-1A10-4CB5-A9B6-2036ABE3C1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0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C70547-57E7-43AE-8B74-42412D44DC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3991676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C70547-57E7-43AE-8B74-42412D44D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8"/>
            <a:ext cx="9144000" cy="5714983"/>
          </a:xfrm>
        </p:spPr>
        <p:txBody>
          <a:bodyPr/>
          <a:lstStyle/>
          <a:p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D1446-BADE-496E-A120-409A27165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41E6B-1A10-4CB5-A9B6-2036ABE3C1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0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0950398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 marL="1543050" marR="0" indent="-1543050" algn="l" defTabSz="41145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  <a:lvl2pPr marL="177159" indent="0">
              <a:buNone/>
              <a:defRPr/>
            </a:lvl2pPr>
            <a:lvl3pPr marL="372654" indent="0">
              <a:buNone/>
              <a:defRPr/>
            </a:lvl3pPr>
          </a:lstStyle>
          <a:p>
            <a:pPr lvl="0"/>
            <a:r>
              <a:rPr lang="en-GB"/>
              <a:t>00.00 – 00.00	Part one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28" y="481014"/>
            <a:ext cx="3722664" cy="75591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6403DDC-E99F-4F5C-9DB8-4CB79AB575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3936247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6403DDC-E99F-4F5C-9DB8-4CB79AB575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3F600FB-64F8-427B-971C-CADB5FAA63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D5D76E-3B21-4346-8387-3ECEA55A7AF8}"/>
              </a:ext>
            </a:extLst>
          </p:cNvPr>
          <p:cNvSpPr/>
          <p:nvPr userDrawn="1"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9124" y="229452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FBA4834-1B47-48FA-B341-B048E3128F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124" y="401891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D3F43B7-3974-4835-A8E9-FAB67672FB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81474" y="2295848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0D2E8FF-F2DE-4D53-A047-6387A71314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81474" y="4020238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89F8303-B8B6-4740-9407-07CFA2BE53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43823" y="229452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5FBF798-2395-4DEA-893B-0A69A9C4E0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43823" y="401891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3D80F3-4A3C-487A-BDD1-1179B87A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C487C7-5173-42A6-959E-EA91A12A5B8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EDB19D-C3B2-48FD-864B-FA498F61F2C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Plassholder for tekst 13">
            <a:extLst>
              <a:ext uri="{FF2B5EF4-FFF2-40B4-BE49-F238E27FC236}">
                <a16:creationId xmlns:a16="http://schemas.microsoft.com/office/drawing/2014/main" id="{5B1FC8BA-51AF-415E-A4F8-0349DAF4E4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81474" y="1525324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3" name="Plassholder for tekst 13">
            <a:extLst>
              <a:ext uri="{FF2B5EF4-FFF2-40B4-BE49-F238E27FC236}">
                <a16:creationId xmlns:a16="http://schemas.microsoft.com/office/drawing/2014/main" id="{C79AF395-5DA0-43BE-964A-9D760C68CFD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927" y="1525324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4" name="Plassholder for tekst 13">
            <a:extLst>
              <a:ext uri="{FF2B5EF4-FFF2-40B4-BE49-F238E27FC236}">
                <a16:creationId xmlns:a16="http://schemas.microsoft.com/office/drawing/2014/main" id="{6F856F4B-C1E9-4A7E-ADC8-9BF349BDF8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4875" y="1525324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5" name="Plassholder for tekst 13">
            <a:extLst>
              <a:ext uri="{FF2B5EF4-FFF2-40B4-BE49-F238E27FC236}">
                <a16:creationId xmlns:a16="http://schemas.microsoft.com/office/drawing/2014/main" id="{1FAF68DD-F083-4112-AEE7-A6FF3667E2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82000" y="3248390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6" name="Plassholder for tekst 13">
            <a:extLst>
              <a:ext uri="{FF2B5EF4-FFF2-40B4-BE49-F238E27FC236}">
                <a16:creationId xmlns:a16="http://schemas.microsoft.com/office/drawing/2014/main" id="{A3BE0F03-ED02-4E92-AF74-B8C0C2010E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454" y="3248390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7" name="Plassholder for tekst 13">
            <a:extLst>
              <a:ext uri="{FF2B5EF4-FFF2-40B4-BE49-F238E27FC236}">
                <a16:creationId xmlns:a16="http://schemas.microsoft.com/office/drawing/2014/main" id="{56563C9C-49B1-46FC-BD14-AF22D17F3E9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45402" y="3248390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18623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325494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27498F8-B643-49CA-B711-9895BAAEF51D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5944DA81-A1C5-4AC7-A37D-7026E9D40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5" y="3640297"/>
            <a:ext cx="3645695" cy="55109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tx2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671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02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360826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 marL="257175" indent="-257175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99E99776-DDA5-4531-9FAA-7E1F063C9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5" y="3640297"/>
            <a:ext cx="3645695" cy="55109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tx2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5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425057-A686-4E31-B8A1-F9DA3356AD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6191015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425057-A686-4E31-B8A1-F9DA3356A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0EACD11-8C82-4B33-9818-2E9B80C745F4}"/>
              </a:ext>
            </a:extLst>
          </p:cNvPr>
          <p:cNvSpPr/>
          <p:nvPr userDrawn="1"/>
        </p:nvSpPr>
        <p:spPr>
          <a:xfrm>
            <a:off x="0" y="1"/>
            <a:ext cx="4572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07FF22D-3C6C-48BB-8040-D34A9441D6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6307" y="1236928"/>
            <a:ext cx="2727722" cy="3439933"/>
          </a:xfrm>
          <a:blipFill dpi="0"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t="-10000" b="98000"/>
            </a:stretch>
          </a:blipFill>
        </p:spPr>
        <p:txBody>
          <a:bodyPr lIns="0" tIns="288000" rIns="0" bIns="0">
            <a:noAutofit/>
          </a:bodyPr>
          <a:lstStyle>
            <a:lvl1pPr marL="0" indent="0" eaLnBrk="1">
              <a:lnSpc>
                <a:spcPct val="100000"/>
              </a:lnSpc>
              <a:buNone/>
              <a:defRPr sz="24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C69016-ED83-4DA8-8515-95C6620C560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1C938-DD81-4B48-A39A-291BD5BE17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CA222-7E26-47F7-846B-8C915D47E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72000" y="0"/>
            <a:ext cx="4572000" cy="511704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54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78">
          <p15:clr>
            <a:srgbClr val="FBAE40"/>
          </p15:clr>
        </p15:guide>
        <p15:guide id="2" pos="3840">
          <p15:clr>
            <a:srgbClr val="FBAE40"/>
          </p15:clr>
        </p15:guide>
        <p15:guide id="3" pos="3069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660133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3694843" y="0"/>
            <a:ext cx="5449157" cy="5704397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C8F9C-65F5-4250-AD42-B973C904C2CF}"/>
              </a:ext>
            </a:extLst>
          </p:cNvPr>
          <p:cNvGrpSpPr/>
          <p:nvPr userDrawn="1"/>
        </p:nvGrpSpPr>
        <p:grpSpPr>
          <a:xfrm>
            <a:off x="1150144" y="2586211"/>
            <a:ext cx="1682354" cy="505724"/>
            <a:chOff x="1533524" y="369094"/>
            <a:chExt cx="2243139" cy="606869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F687E69-D217-4D8B-98A4-3BB1B884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76E90C-FE8B-4B20-BF55-89FC5902A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DD640D-0C8B-4171-936E-345748646807}"/>
              </a:ext>
            </a:extLst>
          </p:cNvPr>
          <p:cNvSpPr txBox="1"/>
          <p:nvPr userDrawn="1"/>
        </p:nvSpPr>
        <p:spPr>
          <a:xfrm>
            <a:off x="1143001" y="3619134"/>
            <a:ext cx="32134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50"/>
              </a:spcBef>
              <a:buClr>
                <a:schemeClr val="accent1"/>
              </a:buClr>
              <a:buSzPct val="120000"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29383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0419498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6238551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257175" indent="-257175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CE9B5C-501B-458A-9AAE-82BC7915415C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9D3D84-F3BF-4AAA-85BD-3D14ACE849EC}"/>
              </a:ext>
            </a:extLst>
          </p:cNvPr>
          <p:cNvGrpSpPr/>
          <p:nvPr userDrawn="1"/>
        </p:nvGrpSpPr>
        <p:grpSpPr>
          <a:xfrm>
            <a:off x="1150144" y="2586211"/>
            <a:ext cx="1682354" cy="505724"/>
            <a:chOff x="1533524" y="369094"/>
            <a:chExt cx="2243139" cy="606869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99FE193-D0A4-440E-B317-9F342F4A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42199-FD88-48AE-AE87-02D8A29F1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BBD505-94FE-43B7-9059-CF1DF297CA36}"/>
              </a:ext>
            </a:extLst>
          </p:cNvPr>
          <p:cNvSpPr txBox="1"/>
          <p:nvPr userDrawn="1"/>
        </p:nvSpPr>
        <p:spPr>
          <a:xfrm>
            <a:off x="1143001" y="3619134"/>
            <a:ext cx="32134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50"/>
              </a:spcBef>
              <a:buClr>
                <a:schemeClr val="accent1"/>
              </a:buClr>
              <a:buSzPct val="120000"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32425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7D43765-DB62-4C7A-9B95-D2BE3A731F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5399928"/>
              </p:ext>
            </p:extLst>
          </p:nvPr>
        </p:nvGraphicFramePr>
        <p:xfrm>
          <a:off x="1191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7D43765-DB62-4C7A-9B95-D2BE3A731F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EAD9AED-9987-4CE9-B39D-B256B4620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317500"/>
            <a:ext cx="8572500" cy="825500"/>
          </a:xfrm>
        </p:spPr>
        <p:txBody>
          <a:bodyPr vert="horz"/>
          <a:lstStyle>
            <a:lvl1pPr>
              <a:defRPr sz="2700"/>
            </a:lvl1pPr>
          </a:lstStyle>
          <a:p>
            <a:r>
              <a:rPr lang="en-US"/>
              <a:t>Place headline here (36pt, min 30pt)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7F92C9-581A-47AA-A6AA-1FEE59705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27" y="5266250"/>
            <a:ext cx="339240" cy="30427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75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181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0413-C920-38F7-4A28-416FEE15F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F5D77-749D-790D-9C0B-6A4C50F18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7426C-DCD5-00D5-3F4A-31D72AAC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A93E1-9AC5-F7A7-D9ED-53692EE2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A4AC5-E58A-5D5D-3559-C19FE1B8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3083-E2C7-411E-8C56-26FB38D6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040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8EE9-7076-21A6-A366-5EAB6DC1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DA9F-8CDE-64D7-ED0D-708CEF7AC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977F1-37E9-46A7-230D-811F3CEE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28585-B194-3031-76C1-1BB56959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1FBDE-DC79-FB48-EA5F-5D4A6702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3083-E2C7-411E-8C56-26FB38D6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344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C607-C339-9080-33D8-0AC18858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92F4A-4269-826F-115D-685926B77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B5443-0A1A-3007-546A-D325FE4F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A903F-3F23-BFD4-17A0-2F341CF4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E7CD-D8A6-5CCC-9F5A-FE2FF7FF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3083-E2C7-411E-8C56-26FB38D6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825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8D76-7E28-E6BE-E21C-2A4184E1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D0E77-E3F6-4359-9A88-B7F1E8129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1778B-F0C6-63E0-4031-F2C335239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415E7-6DB0-7546-5956-F843B179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915C5-67A5-8F17-3CD2-FF48DCBF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75B12-5E76-11B1-0C5E-50819FD6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3083-E2C7-411E-8C56-26FB38D6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749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DC3A-3503-FCA8-E4E4-2498B266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D94E7-44CF-A113-DD6A-80F4BFAB3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AB8B1-2DBF-DDA4-FC49-14796BE1F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40B82-1F04-7E4B-A838-844FE36F7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7EE8B-6853-8258-717F-2374D41C0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25852-DC20-3C7A-66A8-F44DDB35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FCD47-658B-2343-D432-CAC8415A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A7D645-9521-7A9C-211A-1192883A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3083-E2C7-411E-8C56-26FB38D6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358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61B8-D246-80C4-C385-F37CF244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2371E-FE43-84C2-C6AB-CD62FC43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591C7-C980-D50F-EA52-231F41A5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BBC3D-827A-80FC-E195-0D264025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3083-E2C7-411E-8C56-26FB38D6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85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DEFAE5-1275-2A35-2EB9-A00155E8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390580-5593-9E48-18F4-AE80A790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2B850-0F30-E89B-6723-C524720A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3083-E2C7-411E-8C56-26FB38D6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99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184F-B218-5469-300F-B663B7F4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946D-7F69-4891-3FBA-4450BEB51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1E242-27B2-6F9B-43FD-5F9281CF5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8E057-667C-FB54-CC53-B0BE8E068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5457D-3F70-6033-4532-C940827D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46B09-26BC-6AB0-DA75-F0F59912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3083-E2C7-411E-8C56-26FB38D6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88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651888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7C07-2142-BFC2-E980-DDE0BE57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0A4D2-A5BF-08E2-C948-CDEC9CF5C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7636E-1457-D042-0A95-9BF80A267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FF478-0DD5-8282-2499-34C89530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D6626-FE27-46F5-F9E7-9CB5E005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8DD13-95DB-0A7E-4C6B-C76E7AC8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3083-E2C7-411E-8C56-26FB38D6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58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18F9-CFFC-11A8-DB93-159FDDB1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598FC-924B-23EA-6500-8855663DB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A8B33-1F28-1661-8F25-66621521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011E-2D31-448B-BDAD-EDB4E332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6D125-7E0B-AE0C-8E57-A6CE46AF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3083-E2C7-411E-8C56-26FB38D6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7886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ABD6D-99AE-3EF4-802C-7A3C65736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EB47B-9AB1-9644-A48A-D8D386E4F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020F7-BBD1-7645-2596-09B30C32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F69F7-1C6F-75C3-18CF-59182379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A6040-DDD5-4A52-25CB-37DE8BEC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3083-E2C7-411E-8C56-26FB38D6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112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1"/>
            <a:ext cx="5349692" cy="274432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accent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440">
                <a:solidFill>
                  <a:srgbClr val="5F574F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7772" y="2319787"/>
            <a:ext cx="3606230" cy="3395213"/>
          </a:xfrm>
          <a:prstGeom prst="rect">
            <a:avLst/>
          </a:prstGeom>
        </p:spPr>
      </p:pic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800" y="5104069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4839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448103" y="4455324"/>
            <a:ext cx="1540084" cy="283143"/>
            <a:chOff x="812801" y="2149476"/>
            <a:chExt cx="6821488" cy="1254125"/>
          </a:xfrm>
          <a:solidFill>
            <a:schemeClr val="accent3"/>
          </a:solidFill>
        </p:grpSpPr>
        <p:sp>
          <p:nvSpPr>
            <p:cNvPr id="81" name="Freeform 46"/>
            <p:cNvSpPr>
              <a:spLocks noEditPoints="1"/>
            </p:cNvSpPr>
            <p:nvPr userDrawn="1"/>
          </p:nvSpPr>
          <p:spPr bwMode="auto">
            <a:xfrm>
              <a:off x="812801" y="2149476"/>
              <a:ext cx="6821488" cy="1254125"/>
            </a:xfrm>
            <a:custGeom>
              <a:avLst/>
              <a:gdLst>
                <a:gd name="T0" fmla="*/ 141 w 4297"/>
                <a:gd name="T1" fmla="*/ 0 h 790"/>
                <a:gd name="T2" fmla="*/ 126 w 4297"/>
                <a:gd name="T3" fmla="*/ 0 h 790"/>
                <a:gd name="T4" fmla="*/ 99 w 4297"/>
                <a:gd name="T5" fmla="*/ 6 h 790"/>
                <a:gd name="T6" fmla="*/ 74 w 4297"/>
                <a:gd name="T7" fmla="*/ 17 h 790"/>
                <a:gd name="T8" fmla="*/ 51 w 4297"/>
                <a:gd name="T9" fmla="*/ 32 h 790"/>
                <a:gd name="T10" fmla="*/ 32 w 4297"/>
                <a:gd name="T11" fmla="*/ 51 h 790"/>
                <a:gd name="T12" fmla="*/ 17 w 4297"/>
                <a:gd name="T13" fmla="*/ 73 h 790"/>
                <a:gd name="T14" fmla="*/ 6 w 4297"/>
                <a:gd name="T15" fmla="*/ 99 h 790"/>
                <a:gd name="T16" fmla="*/ 0 w 4297"/>
                <a:gd name="T17" fmla="*/ 126 h 790"/>
                <a:gd name="T18" fmla="*/ 0 w 4297"/>
                <a:gd name="T19" fmla="*/ 649 h 790"/>
                <a:gd name="T20" fmla="*/ 0 w 4297"/>
                <a:gd name="T21" fmla="*/ 663 h 790"/>
                <a:gd name="T22" fmla="*/ 6 w 4297"/>
                <a:gd name="T23" fmla="*/ 691 h 790"/>
                <a:gd name="T24" fmla="*/ 17 w 4297"/>
                <a:gd name="T25" fmla="*/ 716 h 790"/>
                <a:gd name="T26" fmla="*/ 32 w 4297"/>
                <a:gd name="T27" fmla="*/ 739 h 790"/>
                <a:gd name="T28" fmla="*/ 51 w 4297"/>
                <a:gd name="T29" fmla="*/ 758 h 790"/>
                <a:gd name="T30" fmla="*/ 74 w 4297"/>
                <a:gd name="T31" fmla="*/ 772 h 790"/>
                <a:gd name="T32" fmla="*/ 99 w 4297"/>
                <a:gd name="T33" fmla="*/ 784 h 790"/>
                <a:gd name="T34" fmla="*/ 126 w 4297"/>
                <a:gd name="T35" fmla="*/ 788 h 790"/>
                <a:gd name="T36" fmla="*/ 4158 w 4297"/>
                <a:gd name="T37" fmla="*/ 790 h 790"/>
                <a:gd name="T38" fmla="*/ 4172 w 4297"/>
                <a:gd name="T39" fmla="*/ 788 h 790"/>
                <a:gd name="T40" fmla="*/ 4200 w 4297"/>
                <a:gd name="T41" fmla="*/ 784 h 790"/>
                <a:gd name="T42" fmla="*/ 4224 w 4297"/>
                <a:gd name="T43" fmla="*/ 772 h 790"/>
                <a:gd name="T44" fmla="*/ 4246 w 4297"/>
                <a:gd name="T45" fmla="*/ 758 h 790"/>
                <a:gd name="T46" fmla="*/ 4265 w 4297"/>
                <a:gd name="T47" fmla="*/ 739 h 790"/>
                <a:gd name="T48" fmla="*/ 4281 w 4297"/>
                <a:gd name="T49" fmla="*/ 716 h 790"/>
                <a:gd name="T50" fmla="*/ 4291 w 4297"/>
                <a:gd name="T51" fmla="*/ 691 h 790"/>
                <a:gd name="T52" fmla="*/ 4297 w 4297"/>
                <a:gd name="T53" fmla="*/ 663 h 790"/>
                <a:gd name="T54" fmla="*/ 4297 w 4297"/>
                <a:gd name="T55" fmla="*/ 141 h 790"/>
                <a:gd name="T56" fmla="*/ 4297 w 4297"/>
                <a:gd name="T57" fmla="*/ 126 h 790"/>
                <a:gd name="T58" fmla="*/ 4291 w 4297"/>
                <a:gd name="T59" fmla="*/ 99 h 790"/>
                <a:gd name="T60" fmla="*/ 4281 w 4297"/>
                <a:gd name="T61" fmla="*/ 73 h 790"/>
                <a:gd name="T62" fmla="*/ 4265 w 4297"/>
                <a:gd name="T63" fmla="*/ 51 h 790"/>
                <a:gd name="T64" fmla="*/ 4246 w 4297"/>
                <a:gd name="T65" fmla="*/ 32 h 790"/>
                <a:gd name="T66" fmla="*/ 4224 w 4297"/>
                <a:gd name="T67" fmla="*/ 17 h 790"/>
                <a:gd name="T68" fmla="*/ 4200 w 4297"/>
                <a:gd name="T69" fmla="*/ 6 h 790"/>
                <a:gd name="T70" fmla="*/ 4172 w 4297"/>
                <a:gd name="T71" fmla="*/ 0 h 790"/>
                <a:gd name="T72" fmla="*/ 4158 w 4297"/>
                <a:gd name="T73" fmla="*/ 0 h 790"/>
                <a:gd name="T74" fmla="*/ 4224 w 4297"/>
                <a:gd name="T75" fmla="*/ 649 h 790"/>
                <a:gd name="T76" fmla="*/ 4219 w 4297"/>
                <a:gd name="T77" fmla="*/ 676 h 790"/>
                <a:gd name="T78" fmla="*/ 4203 w 4297"/>
                <a:gd name="T79" fmla="*/ 699 h 790"/>
                <a:gd name="T80" fmla="*/ 4180 w 4297"/>
                <a:gd name="T81" fmla="*/ 715 h 790"/>
                <a:gd name="T82" fmla="*/ 4153 w 4297"/>
                <a:gd name="T83" fmla="*/ 719 h 790"/>
                <a:gd name="T84" fmla="*/ 144 w 4297"/>
                <a:gd name="T85" fmla="*/ 719 h 790"/>
                <a:gd name="T86" fmla="*/ 117 w 4297"/>
                <a:gd name="T87" fmla="*/ 715 h 790"/>
                <a:gd name="T88" fmla="*/ 94 w 4297"/>
                <a:gd name="T89" fmla="*/ 699 h 790"/>
                <a:gd name="T90" fmla="*/ 80 w 4297"/>
                <a:gd name="T91" fmla="*/ 676 h 790"/>
                <a:gd name="T92" fmla="*/ 74 w 4297"/>
                <a:gd name="T93" fmla="*/ 649 h 790"/>
                <a:gd name="T94" fmla="*/ 74 w 4297"/>
                <a:gd name="T95" fmla="*/ 141 h 790"/>
                <a:gd name="T96" fmla="*/ 80 w 4297"/>
                <a:gd name="T97" fmla="*/ 113 h 790"/>
                <a:gd name="T98" fmla="*/ 94 w 4297"/>
                <a:gd name="T99" fmla="*/ 91 h 790"/>
                <a:gd name="T100" fmla="*/ 117 w 4297"/>
                <a:gd name="T101" fmla="*/ 75 h 790"/>
                <a:gd name="T102" fmla="*/ 144 w 4297"/>
                <a:gd name="T103" fmla="*/ 70 h 790"/>
                <a:gd name="T104" fmla="*/ 4153 w 4297"/>
                <a:gd name="T105" fmla="*/ 70 h 790"/>
                <a:gd name="T106" fmla="*/ 4180 w 4297"/>
                <a:gd name="T107" fmla="*/ 75 h 790"/>
                <a:gd name="T108" fmla="*/ 4203 w 4297"/>
                <a:gd name="T109" fmla="*/ 91 h 790"/>
                <a:gd name="T110" fmla="*/ 4219 w 4297"/>
                <a:gd name="T111" fmla="*/ 113 h 790"/>
                <a:gd name="T112" fmla="*/ 4224 w 4297"/>
                <a:gd name="T113" fmla="*/ 14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97" h="790">
                  <a:moveTo>
                    <a:pt x="4158" y="0"/>
                  </a:moveTo>
                  <a:lnTo>
                    <a:pt x="141" y="0"/>
                  </a:lnTo>
                  <a:lnTo>
                    <a:pt x="141" y="0"/>
                  </a:lnTo>
                  <a:lnTo>
                    <a:pt x="126" y="0"/>
                  </a:lnTo>
                  <a:lnTo>
                    <a:pt x="112" y="3"/>
                  </a:lnTo>
                  <a:lnTo>
                    <a:pt x="99" y="6"/>
                  </a:lnTo>
                  <a:lnTo>
                    <a:pt x="86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1" y="32"/>
                  </a:lnTo>
                  <a:lnTo>
                    <a:pt x="42" y="41"/>
                  </a:lnTo>
                  <a:lnTo>
                    <a:pt x="32" y="51"/>
                  </a:lnTo>
                  <a:lnTo>
                    <a:pt x="24" y="62"/>
                  </a:lnTo>
                  <a:lnTo>
                    <a:pt x="17" y="73"/>
                  </a:lnTo>
                  <a:lnTo>
                    <a:pt x="11" y="86"/>
                  </a:lnTo>
                  <a:lnTo>
                    <a:pt x="6" y="99"/>
                  </a:lnTo>
                  <a:lnTo>
                    <a:pt x="3" y="112"/>
                  </a:lnTo>
                  <a:lnTo>
                    <a:pt x="0" y="126"/>
                  </a:lnTo>
                  <a:lnTo>
                    <a:pt x="0" y="141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0" y="663"/>
                  </a:lnTo>
                  <a:lnTo>
                    <a:pt x="3" y="678"/>
                  </a:lnTo>
                  <a:lnTo>
                    <a:pt x="6" y="691"/>
                  </a:lnTo>
                  <a:lnTo>
                    <a:pt x="11" y="703"/>
                  </a:lnTo>
                  <a:lnTo>
                    <a:pt x="17" y="716"/>
                  </a:lnTo>
                  <a:lnTo>
                    <a:pt x="24" y="727"/>
                  </a:lnTo>
                  <a:lnTo>
                    <a:pt x="32" y="739"/>
                  </a:lnTo>
                  <a:lnTo>
                    <a:pt x="42" y="748"/>
                  </a:lnTo>
                  <a:lnTo>
                    <a:pt x="51" y="758"/>
                  </a:lnTo>
                  <a:lnTo>
                    <a:pt x="62" y="766"/>
                  </a:lnTo>
                  <a:lnTo>
                    <a:pt x="74" y="772"/>
                  </a:lnTo>
                  <a:lnTo>
                    <a:pt x="86" y="779"/>
                  </a:lnTo>
                  <a:lnTo>
                    <a:pt x="99" y="784"/>
                  </a:lnTo>
                  <a:lnTo>
                    <a:pt x="112" y="787"/>
                  </a:lnTo>
                  <a:lnTo>
                    <a:pt x="126" y="788"/>
                  </a:lnTo>
                  <a:lnTo>
                    <a:pt x="141" y="790"/>
                  </a:lnTo>
                  <a:lnTo>
                    <a:pt x="4158" y="790"/>
                  </a:lnTo>
                  <a:lnTo>
                    <a:pt x="4158" y="790"/>
                  </a:lnTo>
                  <a:lnTo>
                    <a:pt x="4172" y="788"/>
                  </a:lnTo>
                  <a:lnTo>
                    <a:pt x="4185" y="787"/>
                  </a:lnTo>
                  <a:lnTo>
                    <a:pt x="4200" y="784"/>
                  </a:lnTo>
                  <a:lnTo>
                    <a:pt x="4212" y="779"/>
                  </a:lnTo>
                  <a:lnTo>
                    <a:pt x="4224" y="772"/>
                  </a:lnTo>
                  <a:lnTo>
                    <a:pt x="4236" y="766"/>
                  </a:lnTo>
                  <a:lnTo>
                    <a:pt x="4246" y="758"/>
                  </a:lnTo>
                  <a:lnTo>
                    <a:pt x="4257" y="748"/>
                  </a:lnTo>
                  <a:lnTo>
                    <a:pt x="4265" y="739"/>
                  </a:lnTo>
                  <a:lnTo>
                    <a:pt x="4273" y="727"/>
                  </a:lnTo>
                  <a:lnTo>
                    <a:pt x="4281" y="716"/>
                  </a:lnTo>
                  <a:lnTo>
                    <a:pt x="4286" y="703"/>
                  </a:lnTo>
                  <a:lnTo>
                    <a:pt x="4291" y="691"/>
                  </a:lnTo>
                  <a:lnTo>
                    <a:pt x="4294" y="678"/>
                  </a:lnTo>
                  <a:lnTo>
                    <a:pt x="4297" y="663"/>
                  </a:lnTo>
                  <a:lnTo>
                    <a:pt x="4297" y="649"/>
                  </a:lnTo>
                  <a:lnTo>
                    <a:pt x="4297" y="141"/>
                  </a:lnTo>
                  <a:lnTo>
                    <a:pt x="4297" y="141"/>
                  </a:lnTo>
                  <a:lnTo>
                    <a:pt x="4297" y="126"/>
                  </a:lnTo>
                  <a:lnTo>
                    <a:pt x="4294" y="112"/>
                  </a:lnTo>
                  <a:lnTo>
                    <a:pt x="4291" y="99"/>
                  </a:lnTo>
                  <a:lnTo>
                    <a:pt x="4286" y="86"/>
                  </a:lnTo>
                  <a:lnTo>
                    <a:pt x="4281" y="73"/>
                  </a:lnTo>
                  <a:lnTo>
                    <a:pt x="4273" y="62"/>
                  </a:lnTo>
                  <a:lnTo>
                    <a:pt x="4265" y="51"/>
                  </a:lnTo>
                  <a:lnTo>
                    <a:pt x="4257" y="41"/>
                  </a:lnTo>
                  <a:lnTo>
                    <a:pt x="4246" y="32"/>
                  </a:lnTo>
                  <a:lnTo>
                    <a:pt x="4236" y="24"/>
                  </a:lnTo>
                  <a:lnTo>
                    <a:pt x="4224" y="17"/>
                  </a:lnTo>
                  <a:lnTo>
                    <a:pt x="4212" y="11"/>
                  </a:lnTo>
                  <a:lnTo>
                    <a:pt x="4200" y="6"/>
                  </a:lnTo>
                  <a:lnTo>
                    <a:pt x="4185" y="3"/>
                  </a:lnTo>
                  <a:lnTo>
                    <a:pt x="4172" y="0"/>
                  </a:lnTo>
                  <a:lnTo>
                    <a:pt x="4158" y="0"/>
                  </a:lnTo>
                  <a:lnTo>
                    <a:pt x="4158" y="0"/>
                  </a:lnTo>
                  <a:close/>
                  <a:moveTo>
                    <a:pt x="4224" y="649"/>
                  </a:moveTo>
                  <a:lnTo>
                    <a:pt x="4224" y="649"/>
                  </a:lnTo>
                  <a:lnTo>
                    <a:pt x="4222" y="663"/>
                  </a:lnTo>
                  <a:lnTo>
                    <a:pt x="4219" y="676"/>
                  </a:lnTo>
                  <a:lnTo>
                    <a:pt x="4212" y="689"/>
                  </a:lnTo>
                  <a:lnTo>
                    <a:pt x="4203" y="699"/>
                  </a:lnTo>
                  <a:lnTo>
                    <a:pt x="4193" y="708"/>
                  </a:lnTo>
                  <a:lnTo>
                    <a:pt x="4180" y="715"/>
                  </a:lnTo>
                  <a:lnTo>
                    <a:pt x="4168" y="718"/>
                  </a:lnTo>
                  <a:lnTo>
                    <a:pt x="4153" y="719"/>
                  </a:lnTo>
                  <a:lnTo>
                    <a:pt x="144" y="719"/>
                  </a:lnTo>
                  <a:lnTo>
                    <a:pt x="144" y="719"/>
                  </a:lnTo>
                  <a:lnTo>
                    <a:pt x="130" y="718"/>
                  </a:lnTo>
                  <a:lnTo>
                    <a:pt x="117" y="715"/>
                  </a:lnTo>
                  <a:lnTo>
                    <a:pt x="104" y="708"/>
                  </a:lnTo>
                  <a:lnTo>
                    <a:pt x="94" y="699"/>
                  </a:lnTo>
                  <a:lnTo>
                    <a:pt x="86" y="689"/>
                  </a:lnTo>
                  <a:lnTo>
                    <a:pt x="80" y="676"/>
                  </a:lnTo>
                  <a:lnTo>
                    <a:pt x="75" y="663"/>
                  </a:lnTo>
                  <a:lnTo>
                    <a:pt x="74" y="649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5" y="126"/>
                  </a:lnTo>
                  <a:lnTo>
                    <a:pt x="80" y="113"/>
                  </a:lnTo>
                  <a:lnTo>
                    <a:pt x="86" y="101"/>
                  </a:lnTo>
                  <a:lnTo>
                    <a:pt x="94" y="91"/>
                  </a:lnTo>
                  <a:lnTo>
                    <a:pt x="104" y="81"/>
                  </a:lnTo>
                  <a:lnTo>
                    <a:pt x="117" y="75"/>
                  </a:lnTo>
                  <a:lnTo>
                    <a:pt x="130" y="72"/>
                  </a:lnTo>
                  <a:lnTo>
                    <a:pt x="144" y="70"/>
                  </a:lnTo>
                  <a:lnTo>
                    <a:pt x="4153" y="70"/>
                  </a:lnTo>
                  <a:lnTo>
                    <a:pt x="4153" y="70"/>
                  </a:lnTo>
                  <a:lnTo>
                    <a:pt x="4168" y="72"/>
                  </a:lnTo>
                  <a:lnTo>
                    <a:pt x="4180" y="75"/>
                  </a:lnTo>
                  <a:lnTo>
                    <a:pt x="4193" y="81"/>
                  </a:lnTo>
                  <a:lnTo>
                    <a:pt x="4203" y="91"/>
                  </a:lnTo>
                  <a:lnTo>
                    <a:pt x="4212" y="101"/>
                  </a:lnTo>
                  <a:lnTo>
                    <a:pt x="4219" y="113"/>
                  </a:lnTo>
                  <a:lnTo>
                    <a:pt x="4222" y="126"/>
                  </a:lnTo>
                  <a:lnTo>
                    <a:pt x="4224" y="141"/>
                  </a:lnTo>
                  <a:lnTo>
                    <a:pt x="4224" y="6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  <p:sp>
          <p:nvSpPr>
            <p:cNvPr id="82" name="Freeform 47"/>
            <p:cNvSpPr>
              <a:spLocks/>
            </p:cNvSpPr>
            <p:nvPr userDrawn="1"/>
          </p:nvSpPr>
          <p:spPr bwMode="auto">
            <a:xfrm>
              <a:off x="1108076" y="2470151"/>
              <a:ext cx="506413" cy="612775"/>
            </a:xfrm>
            <a:custGeom>
              <a:avLst/>
              <a:gdLst>
                <a:gd name="T0" fmla="*/ 88 w 319"/>
                <a:gd name="T1" fmla="*/ 181 h 386"/>
                <a:gd name="T2" fmla="*/ 208 w 319"/>
                <a:gd name="T3" fmla="*/ 0 h 386"/>
                <a:gd name="T4" fmla="*/ 296 w 319"/>
                <a:gd name="T5" fmla="*/ 0 h 386"/>
                <a:gd name="T6" fmla="*/ 203 w 319"/>
                <a:gd name="T7" fmla="*/ 137 h 386"/>
                <a:gd name="T8" fmla="*/ 319 w 319"/>
                <a:gd name="T9" fmla="*/ 386 h 386"/>
                <a:gd name="T10" fmla="*/ 220 w 319"/>
                <a:gd name="T11" fmla="*/ 386 h 386"/>
                <a:gd name="T12" fmla="*/ 143 w 319"/>
                <a:gd name="T13" fmla="*/ 219 h 386"/>
                <a:gd name="T14" fmla="*/ 88 w 319"/>
                <a:gd name="T15" fmla="*/ 298 h 386"/>
                <a:gd name="T16" fmla="*/ 88 w 319"/>
                <a:gd name="T17" fmla="*/ 386 h 386"/>
                <a:gd name="T18" fmla="*/ 0 w 319"/>
                <a:gd name="T19" fmla="*/ 386 h 386"/>
                <a:gd name="T20" fmla="*/ 0 w 319"/>
                <a:gd name="T21" fmla="*/ 0 h 386"/>
                <a:gd name="T22" fmla="*/ 88 w 319"/>
                <a:gd name="T23" fmla="*/ 0 h 386"/>
                <a:gd name="T24" fmla="*/ 88 w 319"/>
                <a:gd name="T25" fmla="*/ 18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9" h="386">
                  <a:moveTo>
                    <a:pt x="88" y="181"/>
                  </a:moveTo>
                  <a:lnTo>
                    <a:pt x="208" y="0"/>
                  </a:lnTo>
                  <a:lnTo>
                    <a:pt x="296" y="0"/>
                  </a:lnTo>
                  <a:lnTo>
                    <a:pt x="203" y="137"/>
                  </a:lnTo>
                  <a:lnTo>
                    <a:pt x="319" y="386"/>
                  </a:lnTo>
                  <a:lnTo>
                    <a:pt x="220" y="386"/>
                  </a:lnTo>
                  <a:lnTo>
                    <a:pt x="143" y="219"/>
                  </a:lnTo>
                  <a:lnTo>
                    <a:pt x="88" y="298"/>
                  </a:lnTo>
                  <a:lnTo>
                    <a:pt x="88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  <p:sp>
          <p:nvSpPr>
            <p:cNvPr id="83" name="Freeform 48"/>
            <p:cNvSpPr>
              <a:spLocks noEditPoints="1"/>
            </p:cNvSpPr>
            <p:nvPr userDrawn="1"/>
          </p:nvSpPr>
          <p:spPr bwMode="auto">
            <a:xfrm>
              <a:off x="1624013" y="2459038"/>
              <a:ext cx="527050" cy="633413"/>
            </a:xfrm>
            <a:custGeom>
              <a:avLst/>
              <a:gdLst>
                <a:gd name="T0" fmla="*/ 32 w 332"/>
                <a:gd name="T1" fmla="*/ 322 h 399"/>
                <a:gd name="T2" fmla="*/ 10 w 332"/>
                <a:gd name="T3" fmla="*/ 271 h 399"/>
                <a:gd name="T4" fmla="*/ 2 w 332"/>
                <a:gd name="T5" fmla="*/ 217 h 399"/>
                <a:gd name="T6" fmla="*/ 2 w 332"/>
                <a:gd name="T7" fmla="*/ 180 h 399"/>
                <a:gd name="T8" fmla="*/ 10 w 332"/>
                <a:gd name="T9" fmla="*/ 125 h 399"/>
                <a:gd name="T10" fmla="*/ 31 w 332"/>
                <a:gd name="T11" fmla="*/ 76 h 399"/>
                <a:gd name="T12" fmla="*/ 64 w 332"/>
                <a:gd name="T13" fmla="*/ 35 h 399"/>
                <a:gd name="T14" fmla="*/ 109 w 332"/>
                <a:gd name="T15" fmla="*/ 10 h 399"/>
                <a:gd name="T16" fmla="*/ 167 w 332"/>
                <a:gd name="T17" fmla="*/ 0 h 399"/>
                <a:gd name="T18" fmla="*/ 204 w 332"/>
                <a:gd name="T19" fmla="*/ 3 h 399"/>
                <a:gd name="T20" fmla="*/ 251 w 332"/>
                <a:gd name="T21" fmla="*/ 23 h 399"/>
                <a:gd name="T22" fmla="*/ 291 w 332"/>
                <a:gd name="T23" fmla="*/ 59 h 399"/>
                <a:gd name="T24" fmla="*/ 308 w 332"/>
                <a:gd name="T25" fmla="*/ 92 h 399"/>
                <a:gd name="T26" fmla="*/ 326 w 332"/>
                <a:gd name="T27" fmla="*/ 144 h 399"/>
                <a:gd name="T28" fmla="*/ 332 w 332"/>
                <a:gd name="T29" fmla="*/ 199 h 399"/>
                <a:gd name="T30" fmla="*/ 329 w 332"/>
                <a:gd name="T31" fmla="*/ 234 h 399"/>
                <a:gd name="T32" fmla="*/ 318 w 332"/>
                <a:gd name="T33" fmla="*/ 287 h 399"/>
                <a:gd name="T34" fmla="*/ 295 w 332"/>
                <a:gd name="T35" fmla="*/ 334 h 399"/>
                <a:gd name="T36" fmla="*/ 270 w 332"/>
                <a:gd name="T37" fmla="*/ 362 h 399"/>
                <a:gd name="T38" fmla="*/ 223 w 332"/>
                <a:gd name="T39" fmla="*/ 390 h 399"/>
                <a:gd name="T40" fmla="*/ 167 w 332"/>
                <a:gd name="T41" fmla="*/ 399 h 399"/>
                <a:gd name="T42" fmla="*/ 129 w 332"/>
                <a:gd name="T43" fmla="*/ 395 h 399"/>
                <a:gd name="T44" fmla="*/ 81 w 332"/>
                <a:gd name="T45" fmla="*/ 375 h 399"/>
                <a:gd name="T46" fmla="*/ 42 w 332"/>
                <a:gd name="T47" fmla="*/ 338 h 399"/>
                <a:gd name="T48" fmla="*/ 108 w 332"/>
                <a:gd name="T49" fmla="*/ 119 h 399"/>
                <a:gd name="T50" fmla="*/ 97 w 332"/>
                <a:gd name="T51" fmla="*/ 180 h 399"/>
                <a:gd name="T52" fmla="*/ 97 w 332"/>
                <a:gd name="T53" fmla="*/ 218 h 399"/>
                <a:gd name="T54" fmla="*/ 108 w 332"/>
                <a:gd name="T55" fmla="*/ 281 h 399"/>
                <a:gd name="T56" fmla="*/ 122 w 332"/>
                <a:gd name="T57" fmla="*/ 305 h 399"/>
                <a:gd name="T58" fmla="*/ 145 w 332"/>
                <a:gd name="T59" fmla="*/ 321 h 399"/>
                <a:gd name="T60" fmla="*/ 167 w 332"/>
                <a:gd name="T61" fmla="*/ 326 h 399"/>
                <a:gd name="T62" fmla="*/ 196 w 332"/>
                <a:gd name="T63" fmla="*/ 319 h 399"/>
                <a:gd name="T64" fmla="*/ 215 w 332"/>
                <a:gd name="T65" fmla="*/ 300 h 399"/>
                <a:gd name="T66" fmla="*/ 225 w 332"/>
                <a:gd name="T67" fmla="*/ 281 h 399"/>
                <a:gd name="T68" fmla="*/ 236 w 332"/>
                <a:gd name="T69" fmla="*/ 220 h 399"/>
                <a:gd name="T70" fmla="*/ 236 w 332"/>
                <a:gd name="T71" fmla="*/ 178 h 399"/>
                <a:gd name="T72" fmla="*/ 223 w 332"/>
                <a:gd name="T73" fmla="*/ 112 h 399"/>
                <a:gd name="T74" fmla="*/ 214 w 332"/>
                <a:gd name="T75" fmla="*/ 95 h 399"/>
                <a:gd name="T76" fmla="*/ 194 w 332"/>
                <a:gd name="T77" fmla="*/ 79 h 399"/>
                <a:gd name="T78" fmla="*/ 167 w 332"/>
                <a:gd name="T79" fmla="*/ 74 h 399"/>
                <a:gd name="T80" fmla="*/ 146 w 332"/>
                <a:gd name="T81" fmla="*/ 77 h 399"/>
                <a:gd name="T82" fmla="*/ 124 w 332"/>
                <a:gd name="T83" fmla="*/ 92 h 399"/>
                <a:gd name="T84" fmla="*/ 108 w 332"/>
                <a:gd name="T85" fmla="*/ 11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2" h="399">
                  <a:moveTo>
                    <a:pt x="42" y="338"/>
                  </a:moveTo>
                  <a:lnTo>
                    <a:pt x="42" y="338"/>
                  </a:lnTo>
                  <a:lnTo>
                    <a:pt x="32" y="322"/>
                  </a:lnTo>
                  <a:lnTo>
                    <a:pt x="23" y="306"/>
                  </a:lnTo>
                  <a:lnTo>
                    <a:pt x="16" y="289"/>
                  </a:lnTo>
                  <a:lnTo>
                    <a:pt x="10" y="271"/>
                  </a:lnTo>
                  <a:lnTo>
                    <a:pt x="7" y="253"/>
                  </a:lnTo>
                  <a:lnTo>
                    <a:pt x="4" y="236"/>
                  </a:lnTo>
                  <a:lnTo>
                    <a:pt x="2" y="217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2" y="180"/>
                  </a:lnTo>
                  <a:lnTo>
                    <a:pt x="4" y="160"/>
                  </a:lnTo>
                  <a:lnTo>
                    <a:pt x="7" y="143"/>
                  </a:lnTo>
                  <a:lnTo>
                    <a:pt x="10" y="125"/>
                  </a:lnTo>
                  <a:lnTo>
                    <a:pt x="16" y="108"/>
                  </a:lnTo>
                  <a:lnTo>
                    <a:pt x="23" y="92"/>
                  </a:lnTo>
                  <a:lnTo>
                    <a:pt x="31" y="76"/>
                  </a:lnTo>
                  <a:lnTo>
                    <a:pt x="40" y="61"/>
                  </a:lnTo>
                  <a:lnTo>
                    <a:pt x="52" y="48"/>
                  </a:lnTo>
                  <a:lnTo>
                    <a:pt x="64" y="35"/>
                  </a:lnTo>
                  <a:lnTo>
                    <a:pt x="77" y="26"/>
                  </a:lnTo>
                  <a:lnTo>
                    <a:pt x="93" y="18"/>
                  </a:lnTo>
                  <a:lnTo>
                    <a:pt x="109" y="10"/>
                  </a:lnTo>
                  <a:lnTo>
                    <a:pt x="127" y="5"/>
                  </a:lnTo>
                  <a:lnTo>
                    <a:pt x="146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86" y="2"/>
                  </a:lnTo>
                  <a:lnTo>
                    <a:pt x="204" y="3"/>
                  </a:lnTo>
                  <a:lnTo>
                    <a:pt x="220" y="8"/>
                  </a:lnTo>
                  <a:lnTo>
                    <a:pt x="236" y="15"/>
                  </a:lnTo>
                  <a:lnTo>
                    <a:pt x="251" y="23"/>
                  </a:lnTo>
                  <a:lnTo>
                    <a:pt x="265" y="32"/>
                  </a:lnTo>
                  <a:lnTo>
                    <a:pt x="278" y="45"/>
                  </a:lnTo>
                  <a:lnTo>
                    <a:pt x="291" y="59"/>
                  </a:lnTo>
                  <a:lnTo>
                    <a:pt x="291" y="59"/>
                  </a:lnTo>
                  <a:lnTo>
                    <a:pt x="300" y="74"/>
                  </a:lnTo>
                  <a:lnTo>
                    <a:pt x="308" y="92"/>
                  </a:lnTo>
                  <a:lnTo>
                    <a:pt x="315" y="108"/>
                  </a:lnTo>
                  <a:lnTo>
                    <a:pt x="321" y="125"/>
                  </a:lnTo>
                  <a:lnTo>
                    <a:pt x="326" y="144"/>
                  </a:lnTo>
                  <a:lnTo>
                    <a:pt x="329" y="162"/>
                  </a:lnTo>
                  <a:lnTo>
                    <a:pt x="331" y="181"/>
                  </a:lnTo>
                  <a:lnTo>
                    <a:pt x="332" y="199"/>
                  </a:lnTo>
                  <a:lnTo>
                    <a:pt x="332" y="199"/>
                  </a:lnTo>
                  <a:lnTo>
                    <a:pt x="331" y="217"/>
                  </a:lnTo>
                  <a:lnTo>
                    <a:pt x="329" y="234"/>
                  </a:lnTo>
                  <a:lnTo>
                    <a:pt x="326" y="252"/>
                  </a:lnTo>
                  <a:lnTo>
                    <a:pt x="323" y="270"/>
                  </a:lnTo>
                  <a:lnTo>
                    <a:pt x="318" y="287"/>
                  </a:lnTo>
                  <a:lnTo>
                    <a:pt x="311" y="303"/>
                  </a:lnTo>
                  <a:lnTo>
                    <a:pt x="303" y="319"/>
                  </a:lnTo>
                  <a:lnTo>
                    <a:pt x="295" y="334"/>
                  </a:lnTo>
                  <a:lnTo>
                    <a:pt x="295" y="334"/>
                  </a:lnTo>
                  <a:lnTo>
                    <a:pt x="283" y="348"/>
                  </a:lnTo>
                  <a:lnTo>
                    <a:pt x="270" y="362"/>
                  </a:lnTo>
                  <a:lnTo>
                    <a:pt x="255" y="374"/>
                  </a:lnTo>
                  <a:lnTo>
                    <a:pt x="239" y="383"/>
                  </a:lnTo>
                  <a:lnTo>
                    <a:pt x="223" y="390"/>
                  </a:lnTo>
                  <a:lnTo>
                    <a:pt x="204" y="395"/>
                  </a:lnTo>
                  <a:lnTo>
                    <a:pt x="186" y="398"/>
                  </a:lnTo>
                  <a:lnTo>
                    <a:pt x="167" y="399"/>
                  </a:lnTo>
                  <a:lnTo>
                    <a:pt x="167" y="399"/>
                  </a:lnTo>
                  <a:lnTo>
                    <a:pt x="148" y="398"/>
                  </a:lnTo>
                  <a:lnTo>
                    <a:pt x="129" y="395"/>
                  </a:lnTo>
                  <a:lnTo>
                    <a:pt x="113" y="391"/>
                  </a:lnTo>
                  <a:lnTo>
                    <a:pt x="97" y="385"/>
                  </a:lnTo>
                  <a:lnTo>
                    <a:pt x="81" y="375"/>
                  </a:lnTo>
                  <a:lnTo>
                    <a:pt x="66" y="366"/>
                  </a:lnTo>
                  <a:lnTo>
                    <a:pt x="53" y="353"/>
                  </a:lnTo>
                  <a:lnTo>
                    <a:pt x="42" y="338"/>
                  </a:lnTo>
                  <a:lnTo>
                    <a:pt x="42" y="338"/>
                  </a:lnTo>
                  <a:close/>
                  <a:moveTo>
                    <a:pt x="108" y="119"/>
                  </a:moveTo>
                  <a:lnTo>
                    <a:pt x="108" y="119"/>
                  </a:lnTo>
                  <a:lnTo>
                    <a:pt x="103" y="138"/>
                  </a:lnTo>
                  <a:lnTo>
                    <a:pt x="98" y="159"/>
                  </a:lnTo>
                  <a:lnTo>
                    <a:pt x="97" y="180"/>
                  </a:lnTo>
                  <a:lnTo>
                    <a:pt x="95" y="199"/>
                  </a:lnTo>
                  <a:lnTo>
                    <a:pt x="95" y="199"/>
                  </a:lnTo>
                  <a:lnTo>
                    <a:pt x="97" y="218"/>
                  </a:lnTo>
                  <a:lnTo>
                    <a:pt x="98" y="239"/>
                  </a:lnTo>
                  <a:lnTo>
                    <a:pt x="101" y="260"/>
                  </a:lnTo>
                  <a:lnTo>
                    <a:pt x="108" y="281"/>
                  </a:lnTo>
                  <a:lnTo>
                    <a:pt x="111" y="289"/>
                  </a:lnTo>
                  <a:lnTo>
                    <a:pt x="116" y="298"/>
                  </a:lnTo>
                  <a:lnTo>
                    <a:pt x="122" y="305"/>
                  </a:lnTo>
                  <a:lnTo>
                    <a:pt x="129" y="313"/>
                  </a:lnTo>
                  <a:lnTo>
                    <a:pt x="137" y="318"/>
                  </a:lnTo>
                  <a:lnTo>
                    <a:pt x="145" y="321"/>
                  </a:lnTo>
                  <a:lnTo>
                    <a:pt x="156" y="324"/>
                  </a:lnTo>
                  <a:lnTo>
                    <a:pt x="167" y="326"/>
                  </a:lnTo>
                  <a:lnTo>
                    <a:pt x="167" y="326"/>
                  </a:lnTo>
                  <a:lnTo>
                    <a:pt x="178" y="324"/>
                  </a:lnTo>
                  <a:lnTo>
                    <a:pt x="188" y="322"/>
                  </a:lnTo>
                  <a:lnTo>
                    <a:pt x="196" y="319"/>
                  </a:lnTo>
                  <a:lnTo>
                    <a:pt x="204" y="314"/>
                  </a:lnTo>
                  <a:lnTo>
                    <a:pt x="210" y="308"/>
                  </a:lnTo>
                  <a:lnTo>
                    <a:pt x="215" y="300"/>
                  </a:lnTo>
                  <a:lnTo>
                    <a:pt x="220" y="290"/>
                  </a:lnTo>
                  <a:lnTo>
                    <a:pt x="225" y="281"/>
                  </a:lnTo>
                  <a:lnTo>
                    <a:pt x="225" y="281"/>
                  </a:lnTo>
                  <a:lnTo>
                    <a:pt x="231" y="261"/>
                  </a:lnTo>
                  <a:lnTo>
                    <a:pt x="234" y="241"/>
                  </a:lnTo>
                  <a:lnTo>
                    <a:pt x="236" y="220"/>
                  </a:lnTo>
                  <a:lnTo>
                    <a:pt x="236" y="199"/>
                  </a:lnTo>
                  <a:lnTo>
                    <a:pt x="236" y="199"/>
                  </a:lnTo>
                  <a:lnTo>
                    <a:pt x="236" y="178"/>
                  </a:lnTo>
                  <a:lnTo>
                    <a:pt x="234" y="156"/>
                  </a:lnTo>
                  <a:lnTo>
                    <a:pt x="230" y="133"/>
                  </a:lnTo>
                  <a:lnTo>
                    <a:pt x="223" y="112"/>
                  </a:lnTo>
                  <a:lnTo>
                    <a:pt x="223" y="112"/>
                  </a:lnTo>
                  <a:lnTo>
                    <a:pt x="218" y="103"/>
                  </a:lnTo>
                  <a:lnTo>
                    <a:pt x="214" y="95"/>
                  </a:lnTo>
                  <a:lnTo>
                    <a:pt x="207" y="88"/>
                  </a:lnTo>
                  <a:lnTo>
                    <a:pt x="201" y="84"/>
                  </a:lnTo>
                  <a:lnTo>
                    <a:pt x="194" y="79"/>
                  </a:lnTo>
                  <a:lnTo>
                    <a:pt x="186" y="77"/>
                  </a:lnTo>
                  <a:lnTo>
                    <a:pt x="177" y="76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56" y="76"/>
                  </a:lnTo>
                  <a:lnTo>
                    <a:pt x="146" y="77"/>
                  </a:lnTo>
                  <a:lnTo>
                    <a:pt x="137" y="80"/>
                  </a:lnTo>
                  <a:lnTo>
                    <a:pt x="130" y="85"/>
                  </a:lnTo>
                  <a:lnTo>
                    <a:pt x="124" y="92"/>
                  </a:lnTo>
                  <a:lnTo>
                    <a:pt x="117" y="100"/>
                  </a:lnTo>
                  <a:lnTo>
                    <a:pt x="113" y="108"/>
                  </a:lnTo>
                  <a:lnTo>
                    <a:pt x="108" y="119"/>
                  </a:lnTo>
                  <a:lnTo>
                    <a:pt x="108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  <p:sp>
          <p:nvSpPr>
            <p:cNvPr id="84" name="Freeform 49"/>
            <p:cNvSpPr>
              <a:spLocks/>
            </p:cNvSpPr>
            <p:nvPr userDrawn="1"/>
          </p:nvSpPr>
          <p:spPr bwMode="auto">
            <a:xfrm>
              <a:off x="2238376" y="2470151"/>
              <a:ext cx="473075" cy="612775"/>
            </a:xfrm>
            <a:custGeom>
              <a:avLst/>
              <a:gdLst>
                <a:gd name="T0" fmla="*/ 298 w 298"/>
                <a:gd name="T1" fmla="*/ 386 h 386"/>
                <a:gd name="T2" fmla="*/ 221 w 298"/>
                <a:gd name="T3" fmla="*/ 386 h 386"/>
                <a:gd name="T4" fmla="*/ 72 w 298"/>
                <a:gd name="T5" fmla="*/ 126 h 386"/>
                <a:gd name="T6" fmla="*/ 70 w 298"/>
                <a:gd name="T7" fmla="*/ 126 h 386"/>
                <a:gd name="T8" fmla="*/ 70 w 298"/>
                <a:gd name="T9" fmla="*/ 386 h 386"/>
                <a:gd name="T10" fmla="*/ 0 w 298"/>
                <a:gd name="T11" fmla="*/ 386 h 386"/>
                <a:gd name="T12" fmla="*/ 0 w 298"/>
                <a:gd name="T13" fmla="*/ 0 h 386"/>
                <a:gd name="T14" fmla="*/ 98 w 298"/>
                <a:gd name="T15" fmla="*/ 0 h 386"/>
                <a:gd name="T16" fmla="*/ 228 w 298"/>
                <a:gd name="T17" fmla="*/ 227 h 386"/>
                <a:gd name="T18" fmla="*/ 228 w 298"/>
                <a:gd name="T19" fmla="*/ 227 h 386"/>
                <a:gd name="T20" fmla="*/ 228 w 298"/>
                <a:gd name="T21" fmla="*/ 0 h 386"/>
                <a:gd name="T22" fmla="*/ 298 w 298"/>
                <a:gd name="T23" fmla="*/ 0 h 386"/>
                <a:gd name="T24" fmla="*/ 298 w 298"/>
                <a:gd name="T2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386">
                  <a:moveTo>
                    <a:pt x="298" y="386"/>
                  </a:moveTo>
                  <a:lnTo>
                    <a:pt x="221" y="386"/>
                  </a:lnTo>
                  <a:lnTo>
                    <a:pt x="72" y="126"/>
                  </a:lnTo>
                  <a:lnTo>
                    <a:pt x="70" y="126"/>
                  </a:lnTo>
                  <a:lnTo>
                    <a:pt x="70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228" y="227"/>
                  </a:lnTo>
                  <a:lnTo>
                    <a:pt x="228" y="227"/>
                  </a:lnTo>
                  <a:lnTo>
                    <a:pt x="228" y="0"/>
                  </a:lnTo>
                  <a:lnTo>
                    <a:pt x="298" y="0"/>
                  </a:lnTo>
                  <a:lnTo>
                    <a:pt x="298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  <p:sp>
          <p:nvSpPr>
            <p:cNvPr id="85" name="Freeform 50"/>
            <p:cNvSpPr>
              <a:spLocks/>
            </p:cNvSpPr>
            <p:nvPr userDrawn="1"/>
          </p:nvSpPr>
          <p:spPr bwMode="auto">
            <a:xfrm>
              <a:off x="2824163" y="2470151"/>
              <a:ext cx="436563" cy="612775"/>
            </a:xfrm>
            <a:custGeom>
              <a:avLst/>
              <a:gdLst>
                <a:gd name="T0" fmla="*/ 91 w 275"/>
                <a:gd name="T1" fmla="*/ 73 h 386"/>
                <a:gd name="T2" fmla="*/ 91 w 275"/>
                <a:gd name="T3" fmla="*/ 161 h 386"/>
                <a:gd name="T4" fmla="*/ 237 w 275"/>
                <a:gd name="T5" fmla="*/ 161 h 386"/>
                <a:gd name="T6" fmla="*/ 237 w 275"/>
                <a:gd name="T7" fmla="*/ 235 h 386"/>
                <a:gd name="T8" fmla="*/ 91 w 275"/>
                <a:gd name="T9" fmla="*/ 235 h 386"/>
                <a:gd name="T10" fmla="*/ 91 w 275"/>
                <a:gd name="T11" fmla="*/ 386 h 386"/>
                <a:gd name="T12" fmla="*/ 0 w 275"/>
                <a:gd name="T13" fmla="*/ 386 h 386"/>
                <a:gd name="T14" fmla="*/ 0 w 275"/>
                <a:gd name="T15" fmla="*/ 0 h 386"/>
                <a:gd name="T16" fmla="*/ 275 w 275"/>
                <a:gd name="T17" fmla="*/ 0 h 386"/>
                <a:gd name="T18" fmla="*/ 275 w 275"/>
                <a:gd name="T19" fmla="*/ 73 h 386"/>
                <a:gd name="T20" fmla="*/ 91 w 275"/>
                <a:gd name="T21" fmla="*/ 7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386">
                  <a:moveTo>
                    <a:pt x="91" y="73"/>
                  </a:moveTo>
                  <a:lnTo>
                    <a:pt x="91" y="161"/>
                  </a:lnTo>
                  <a:lnTo>
                    <a:pt x="237" y="161"/>
                  </a:lnTo>
                  <a:lnTo>
                    <a:pt x="237" y="235"/>
                  </a:lnTo>
                  <a:lnTo>
                    <a:pt x="91" y="235"/>
                  </a:lnTo>
                  <a:lnTo>
                    <a:pt x="9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275" y="73"/>
                  </a:lnTo>
                  <a:lnTo>
                    <a:pt x="9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  <p:sp>
          <p:nvSpPr>
            <p:cNvPr id="86" name="Rectangle 51"/>
            <p:cNvSpPr>
              <a:spLocks noChangeArrowheads="1"/>
            </p:cNvSpPr>
            <p:nvPr userDrawn="1"/>
          </p:nvSpPr>
          <p:spPr bwMode="auto">
            <a:xfrm>
              <a:off x="3306763" y="2470151"/>
              <a:ext cx="142875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  <p:sp>
          <p:nvSpPr>
            <p:cNvPr id="87" name="Freeform 52"/>
            <p:cNvSpPr>
              <a:spLocks noEditPoints="1"/>
            </p:cNvSpPr>
            <p:nvPr userDrawn="1"/>
          </p:nvSpPr>
          <p:spPr bwMode="auto">
            <a:xfrm>
              <a:off x="3567113" y="2470151"/>
              <a:ext cx="506413" cy="612775"/>
            </a:xfrm>
            <a:custGeom>
              <a:avLst/>
              <a:gdLst>
                <a:gd name="T0" fmla="*/ 112 w 319"/>
                <a:gd name="T1" fmla="*/ 0 h 386"/>
                <a:gd name="T2" fmla="*/ 171 w 319"/>
                <a:gd name="T3" fmla="*/ 3 h 386"/>
                <a:gd name="T4" fmla="*/ 208 w 319"/>
                <a:gd name="T5" fmla="*/ 11 h 386"/>
                <a:gd name="T6" fmla="*/ 242 w 319"/>
                <a:gd name="T7" fmla="*/ 28 h 386"/>
                <a:gd name="T8" fmla="*/ 258 w 319"/>
                <a:gd name="T9" fmla="*/ 43 h 386"/>
                <a:gd name="T10" fmla="*/ 285 w 319"/>
                <a:gd name="T11" fmla="*/ 75 h 386"/>
                <a:gd name="T12" fmla="*/ 305 w 319"/>
                <a:gd name="T13" fmla="*/ 110 h 386"/>
                <a:gd name="T14" fmla="*/ 314 w 319"/>
                <a:gd name="T15" fmla="*/ 150 h 386"/>
                <a:gd name="T16" fmla="*/ 319 w 319"/>
                <a:gd name="T17" fmla="*/ 192 h 386"/>
                <a:gd name="T18" fmla="*/ 317 w 319"/>
                <a:gd name="T19" fmla="*/ 211 h 386"/>
                <a:gd name="T20" fmla="*/ 311 w 319"/>
                <a:gd name="T21" fmla="*/ 248 h 386"/>
                <a:gd name="T22" fmla="*/ 300 w 319"/>
                <a:gd name="T23" fmla="*/ 285 h 386"/>
                <a:gd name="T24" fmla="*/ 281 w 319"/>
                <a:gd name="T25" fmla="*/ 317 h 386"/>
                <a:gd name="T26" fmla="*/ 268 w 319"/>
                <a:gd name="T27" fmla="*/ 333 h 386"/>
                <a:gd name="T28" fmla="*/ 237 w 319"/>
                <a:gd name="T29" fmla="*/ 359 h 386"/>
                <a:gd name="T30" fmla="*/ 204 w 319"/>
                <a:gd name="T31" fmla="*/ 375 h 386"/>
                <a:gd name="T32" fmla="*/ 167 w 319"/>
                <a:gd name="T33" fmla="*/ 384 h 386"/>
                <a:gd name="T34" fmla="*/ 128 w 319"/>
                <a:gd name="T35" fmla="*/ 386 h 386"/>
                <a:gd name="T36" fmla="*/ 0 w 319"/>
                <a:gd name="T37" fmla="*/ 0 h 386"/>
                <a:gd name="T38" fmla="*/ 90 w 319"/>
                <a:gd name="T39" fmla="*/ 314 h 386"/>
                <a:gd name="T40" fmla="*/ 120 w 319"/>
                <a:gd name="T41" fmla="*/ 314 h 386"/>
                <a:gd name="T42" fmla="*/ 147 w 319"/>
                <a:gd name="T43" fmla="*/ 312 h 386"/>
                <a:gd name="T44" fmla="*/ 168 w 319"/>
                <a:gd name="T45" fmla="*/ 306 h 386"/>
                <a:gd name="T46" fmla="*/ 187 w 319"/>
                <a:gd name="T47" fmla="*/ 293 h 386"/>
                <a:gd name="T48" fmla="*/ 204 w 319"/>
                <a:gd name="T49" fmla="*/ 272 h 386"/>
                <a:gd name="T50" fmla="*/ 213 w 319"/>
                <a:gd name="T51" fmla="*/ 253 h 386"/>
                <a:gd name="T52" fmla="*/ 224 w 319"/>
                <a:gd name="T53" fmla="*/ 210 h 386"/>
                <a:gd name="T54" fmla="*/ 226 w 319"/>
                <a:gd name="T55" fmla="*/ 189 h 386"/>
                <a:gd name="T56" fmla="*/ 218 w 319"/>
                <a:gd name="T57" fmla="*/ 142 h 386"/>
                <a:gd name="T58" fmla="*/ 210 w 319"/>
                <a:gd name="T59" fmla="*/ 121 h 386"/>
                <a:gd name="T60" fmla="*/ 197 w 319"/>
                <a:gd name="T61" fmla="*/ 101 h 386"/>
                <a:gd name="T62" fmla="*/ 189 w 319"/>
                <a:gd name="T63" fmla="*/ 93 h 386"/>
                <a:gd name="T64" fmla="*/ 173 w 319"/>
                <a:gd name="T65" fmla="*/ 80 h 386"/>
                <a:gd name="T66" fmla="*/ 154 w 319"/>
                <a:gd name="T67" fmla="*/ 73 h 386"/>
                <a:gd name="T68" fmla="*/ 122 w 319"/>
                <a:gd name="T69" fmla="*/ 70 h 386"/>
                <a:gd name="T70" fmla="*/ 90 w 319"/>
                <a:gd name="T71" fmla="*/ 31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9" h="386">
                  <a:moveTo>
                    <a:pt x="112" y="0"/>
                  </a:moveTo>
                  <a:lnTo>
                    <a:pt x="112" y="0"/>
                  </a:lnTo>
                  <a:lnTo>
                    <a:pt x="152" y="0"/>
                  </a:lnTo>
                  <a:lnTo>
                    <a:pt x="171" y="3"/>
                  </a:lnTo>
                  <a:lnTo>
                    <a:pt x="191" y="6"/>
                  </a:lnTo>
                  <a:lnTo>
                    <a:pt x="208" y="11"/>
                  </a:lnTo>
                  <a:lnTo>
                    <a:pt x="226" y="19"/>
                  </a:lnTo>
                  <a:lnTo>
                    <a:pt x="242" y="28"/>
                  </a:lnTo>
                  <a:lnTo>
                    <a:pt x="258" y="43"/>
                  </a:lnTo>
                  <a:lnTo>
                    <a:pt x="258" y="43"/>
                  </a:lnTo>
                  <a:lnTo>
                    <a:pt x="272" y="57"/>
                  </a:lnTo>
                  <a:lnTo>
                    <a:pt x="285" y="75"/>
                  </a:lnTo>
                  <a:lnTo>
                    <a:pt x="297" y="93"/>
                  </a:lnTo>
                  <a:lnTo>
                    <a:pt x="305" y="110"/>
                  </a:lnTo>
                  <a:lnTo>
                    <a:pt x="311" y="129"/>
                  </a:lnTo>
                  <a:lnTo>
                    <a:pt x="314" y="150"/>
                  </a:lnTo>
                  <a:lnTo>
                    <a:pt x="317" y="171"/>
                  </a:lnTo>
                  <a:lnTo>
                    <a:pt x="319" y="192"/>
                  </a:lnTo>
                  <a:lnTo>
                    <a:pt x="319" y="192"/>
                  </a:lnTo>
                  <a:lnTo>
                    <a:pt x="317" y="211"/>
                  </a:lnTo>
                  <a:lnTo>
                    <a:pt x="316" y="230"/>
                  </a:lnTo>
                  <a:lnTo>
                    <a:pt x="311" y="248"/>
                  </a:lnTo>
                  <a:lnTo>
                    <a:pt x="306" y="267"/>
                  </a:lnTo>
                  <a:lnTo>
                    <a:pt x="300" y="285"/>
                  </a:lnTo>
                  <a:lnTo>
                    <a:pt x="290" y="301"/>
                  </a:lnTo>
                  <a:lnTo>
                    <a:pt x="281" y="317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53" y="347"/>
                  </a:lnTo>
                  <a:lnTo>
                    <a:pt x="237" y="359"/>
                  </a:lnTo>
                  <a:lnTo>
                    <a:pt x="221" y="368"/>
                  </a:lnTo>
                  <a:lnTo>
                    <a:pt x="204" y="375"/>
                  </a:lnTo>
                  <a:lnTo>
                    <a:pt x="186" y="381"/>
                  </a:lnTo>
                  <a:lnTo>
                    <a:pt x="167" y="384"/>
                  </a:lnTo>
                  <a:lnTo>
                    <a:pt x="147" y="386"/>
                  </a:lnTo>
                  <a:lnTo>
                    <a:pt x="128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112" y="0"/>
                  </a:lnTo>
                  <a:close/>
                  <a:moveTo>
                    <a:pt x="90" y="314"/>
                  </a:moveTo>
                  <a:lnTo>
                    <a:pt x="120" y="314"/>
                  </a:lnTo>
                  <a:lnTo>
                    <a:pt x="120" y="314"/>
                  </a:lnTo>
                  <a:lnTo>
                    <a:pt x="135" y="314"/>
                  </a:lnTo>
                  <a:lnTo>
                    <a:pt x="147" y="312"/>
                  </a:lnTo>
                  <a:lnTo>
                    <a:pt x="159" y="309"/>
                  </a:lnTo>
                  <a:lnTo>
                    <a:pt x="168" y="306"/>
                  </a:lnTo>
                  <a:lnTo>
                    <a:pt x="178" y="299"/>
                  </a:lnTo>
                  <a:lnTo>
                    <a:pt x="187" y="293"/>
                  </a:lnTo>
                  <a:lnTo>
                    <a:pt x="196" y="283"/>
                  </a:lnTo>
                  <a:lnTo>
                    <a:pt x="204" y="272"/>
                  </a:lnTo>
                  <a:lnTo>
                    <a:pt x="204" y="272"/>
                  </a:lnTo>
                  <a:lnTo>
                    <a:pt x="213" y="253"/>
                  </a:lnTo>
                  <a:lnTo>
                    <a:pt x="220" y="232"/>
                  </a:lnTo>
                  <a:lnTo>
                    <a:pt x="224" y="210"/>
                  </a:lnTo>
                  <a:lnTo>
                    <a:pt x="226" y="189"/>
                  </a:lnTo>
                  <a:lnTo>
                    <a:pt x="226" y="189"/>
                  </a:lnTo>
                  <a:lnTo>
                    <a:pt x="223" y="166"/>
                  </a:lnTo>
                  <a:lnTo>
                    <a:pt x="218" y="142"/>
                  </a:lnTo>
                  <a:lnTo>
                    <a:pt x="215" y="131"/>
                  </a:lnTo>
                  <a:lnTo>
                    <a:pt x="210" y="121"/>
                  </a:lnTo>
                  <a:lnTo>
                    <a:pt x="204" y="110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89" y="93"/>
                  </a:lnTo>
                  <a:lnTo>
                    <a:pt x="181" y="85"/>
                  </a:lnTo>
                  <a:lnTo>
                    <a:pt x="173" y="80"/>
                  </a:lnTo>
                  <a:lnTo>
                    <a:pt x="163" y="75"/>
                  </a:lnTo>
                  <a:lnTo>
                    <a:pt x="154" y="73"/>
                  </a:lnTo>
                  <a:lnTo>
                    <a:pt x="144" y="72"/>
                  </a:lnTo>
                  <a:lnTo>
                    <a:pt x="122" y="70"/>
                  </a:lnTo>
                  <a:lnTo>
                    <a:pt x="90" y="70"/>
                  </a:lnTo>
                  <a:lnTo>
                    <a:pt x="9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  <p:sp>
          <p:nvSpPr>
            <p:cNvPr id="88" name="Freeform 53"/>
            <p:cNvSpPr>
              <a:spLocks/>
            </p:cNvSpPr>
            <p:nvPr userDrawn="1"/>
          </p:nvSpPr>
          <p:spPr bwMode="auto">
            <a:xfrm>
              <a:off x="4154488" y="2470151"/>
              <a:ext cx="441325" cy="612775"/>
            </a:xfrm>
            <a:custGeom>
              <a:avLst/>
              <a:gdLst>
                <a:gd name="T0" fmla="*/ 92 w 278"/>
                <a:gd name="T1" fmla="*/ 73 h 386"/>
                <a:gd name="T2" fmla="*/ 92 w 278"/>
                <a:gd name="T3" fmla="*/ 152 h 386"/>
                <a:gd name="T4" fmla="*/ 238 w 278"/>
                <a:gd name="T5" fmla="*/ 152 h 386"/>
                <a:gd name="T6" fmla="*/ 238 w 278"/>
                <a:gd name="T7" fmla="*/ 226 h 386"/>
                <a:gd name="T8" fmla="*/ 92 w 278"/>
                <a:gd name="T9" fmla="*/ 226 h 386"/>
                <a:gd name="T10" fmla="*/ 92 w 278"/>
                <a:gd name="T11" fmla="*/ 311 h 386"/>
                <a:gd name="T12" fmla="*/ 278 w 278"/>
                <a:gd name="T13" fmla="*/ 311 h 386"/>
                <a:gd name="T14" fmla="*/ 278 w 278"/>
                <a:gd name="T15" fmla="*/ 386 h 386"/>
                <a:gd name="T16" fmla="*/ 0 w 278"/>
                <a:gd name="T17" fmla="*/ 386 h 386"/>
                <a:gd name="T18" fmla="*/ 0 w 278"/>
                <a:gd name="T19" fmla="*/ 0 h 386"/>
                <a:gd name="T20" fmla="*/ 278 w 278"/>
                <a:gd name="T21" fmla="*/ 0 h 386"/>
                <a:gd name="T22" fmla="*/ 278 w 278"/>
                <a:gd name="T23" fmla="*/ 73 h 386"/>
                <a:gd name="T24" fmla="*/ 92 w 278"/>
                <a:gd name="T25" fmla="*/ 7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86">
                  <a:moveTo>
                    <a:pt x="92" y="73"/>
                  </a:moveTo>
                  <a:lnTo>
                    <a:pt x="92" y="152"/>
                  </a:lnTo>
                  <a:lnTo>
                    <a:pt x="238" y="152"/>
                  </a:lnTo>
                  <a:lnTo>
                    <a:pt x="238" y="226"/>
                  </a:lnTo>
                  <a:lnTo>
                    <a:pt x="92" y="226"/>
                  </a:lnTo>
                  <a:lnTo>
                    <a:pt x="92" y="311"/>
                  </a:lnTo>
                  <a:lnTo>
                    <a:pt x="278" y="311"/>
                  </a:lnTo>
                  <a:lnTo>
                    <a:pt x="278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78" y="0"/>
                  </a:lnTo>
                  <a:lnTo>
                    <a:pt x="278" y="73"/>
                  </a:lnTo>
                  <a:lnTo>
                    <a:pt x="9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  <p:sp>
          <p:nvSpPr>
            <p:cNvPr id="89" name="Freeform 54"/>
            <p:cNvSpPr>
              <a:spLocks/>
            </p:cNvSpPr>
            <p:nvPr userDrawn="1"/>
          </p:nvSpPr>
          <p:spPr bwMode="auto">
            <a:xfrm>
              <a:off x="4672013" y="2470151"/>
              <a:ext cx="473075" cy="612775"/>
            </a:xfrm>
            <a:custGeom>
              <a:avLst/>
              <a:gdLst>
                <a:gd name="T0" fmla="*/ 298 w 298"/>
                <a:gd name="T1" fmla="*/ 386 h 386"/>
                <a:gd name="T2" fmla="*/ 220 w 298"/>
                <a:gd name="T3" fmla="*/ 386 h 386"/>
                <a:gd name="T4" fmla="*/ 72 w 298"/>
                <a:gd name="T5" fmla="*/ 126 h 386"/>
                <a:gd name="T6" fmla="*/ 69 w 298"/>
                <a:gd name="T7" fmla="*/ 126 h 386"/>
                <a:gd name="T8" fmla="*/ 69 w 298"/>
                <a:gd name="T9" fmla="*/ 386 h 386"/>
                <a:gd name="T10" fmla="*/ 0 w 298"/>
                <a:gd name="T11" fmla="*/ 386 h 386"/>
                <a:gd name="T12" fmla="*/ 0 w 298"/>
                <a:gd name="T13" fmla="*/ 0 h 386"/>
                <a:gd name="T14" fmla="*/ 98 w 298"/>
                <a:gd name="T15" fmla="*/ 0 h 386"/>
                <a:gd name="T16" fmla="*/ 226 w 298"/>
                <a:gd name="T17" fmla="*/ 227 h 386"/>
                <a:gd name="T18" fmla="*/ 228 w 298"/>
                <a:gd name="T19" fmla="*/ 227 h 386"/>
                <a:gd name="T20" fmla="*/ 228 w 298"/>
                <a:gd name="T21" fmla="*/ 0 h 386"/>
                <a:gd name="T22" fmla="*/ 298 w 298"/>
                <a:gd name="T23" fmla="*/ 0 h 386"/>
                <a:gd name="T24" fmla="*/ 298 w 298"/>
                <a:gd name="T2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386">
                  <a:moveTo>
                    <a:pt x="298" y="386"/>
                  </a:moveTo>
                  <a:lnTo>
                    <a:pt x="220" y="386"/>
                  </a:lnTo>
                  <a:lnTo>
                    <a:pt x="72" y="126"/>
                  </a:lnTo>
                  <a:lnTo>
                    <a:pt x="69" y="126"/>
                  </a:lnTo>
                  <a:lnTo>
                    <a:pt x="69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226" y="227"/>
                  </a:lnTo>
                  <a:lnTo>
                    <a:pt x="228" y="227"/>
                  </a:lnTo>
                  <a:lnTo>
                    <a:pt x="228" y="0"/>
                  </a:lnTo>
                  <a:lnTo>
                    <a:pt x="298" y="0"/>
                  </a:lnTo>
                  <a:lnTo>
                    <a:pt x="298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  <p:sp>
          <p:nvSpPr>
            <p:cNvPr id="90" name="Freeform 55"/>
            <p:cNvSpPr>
              <a:spLocks/>
            </p:cNvSpPr>
            <p:nvPr userDrawn="1"/>
          </p:nvSpPr>
          <p:spPr bwMode="auto">
            <a:xfrm>
              <a:off x="5207001" y="2459038"/>
              <a:ext cx="500063" cy="633413"/>
            </a:xfrm>
            <a:custGeom>
              <a:avLst/>
              <a:gdLst>
                <a:gd name="T0" fmla="*/ 224 w 315"/>
                <a:gd name="T1" fmla="*/ 106 h 399"/>
                <a:gd name="T2" fmla="*/ 203 w 315"/>
                <a:gd name="T3" fmla="*/ 82 h 399"/>
                <a:gd name="T4" fmla="*/ 174 w 315"/>
                <a:gd name="T5" fmla="*/ 72 h 399"/>
                <a:gd name="T6" fmla="*/ 142 w 315"/>
                <a:gd name="T7" fmla="*/ 72 h 399"/>
                <a:gd name="T8" fmla="*/ 118 w 315"/>
                <a:gd name="T9" fmla="*/ 82 h 399"/>
                <a:gd name="T10" fmla="*/ 107 w 315"/>
                <a:gd name="T11" fmla="*/ 108 h 399"/>
                <a:gd name="T12" fmla="*/ 113 w 315"/>
                <a:gd name="T13" fmla="*/ 125 h 399"/>
                <a:gd name="T14" fmla="*/ 136 w 315"/>
                <a:gd name="T15" fmla="*/ 140 h 399"/>
                <a:gd name="T16" fmla="*/ 163 w 315"/>
                <a:gd name="T17" fmla="*/ 146 h 399"/>
                <a:gd name="T18" fmla="*/ 242 w 315"/>
                <a:gd name="T19" fmla="*/ 167 h 399"/>
                <a:gd name="T20" fmla="*/ 264 w 315"/>
                <a:gd name="T21" fmla="*/ 178 h 399"/>
                <a:gd name="T22" fmla="*/ 295 w 315"/>
                <a:gd name="T23" fmla="*/ 207 h 399"/>
                <a:gd name="T24" fmla="*/ 312 w 315"/>
                <a:gd name="T25" fmla="*/ 242 h 399"/>
                <a:gd name="T26" fmla="*/ 315 w 315"/>
                <a:gd name="T27" fmla="*/ 270 h 399"/>
                <a:gd name="T28" fmla="*/ 307 w 315"/>
                <a:gd name="T29" fmla="*/ 311 h 399"/>
                <a:gd name="T30" fmla="*/ 288 w 315"/>
                <a:gd name="T31" fmla="*/ 348 h 399"/>
                <a:gd name="T32" fmla="*/ 267 w 315"/>
                <a:gd name="T33" fmla="*/ 367 h 399"/>
                <a:gd name="T34" fmla="*/ 229 w 315"/>
                <a:gd name="T35" fmla="*/ 388 h 399"/>
                <a:gd name="T36" fmla="*/ 186 w 315"/>
                <a:gd name="T37" fmla="*/ 398 h 399"/>
                <a:gd name="T38" fmla="*/ 128 w 315"/>
                <a:gd name="T39" fmla="*/ 398 h 399"/>
                <a:gd name="T40" fmla="*/ 67 w 315"/>
                <a:gd name="T41" fmla="*/ 380 h 399"/>
                <a:gd name="T42" fmla="*/ 36 w 315"/>
                <a:gd name="T43" fmla="*/ 359 h 399"/>
                <a:gd name="T44" fmla="*/ 14 w 315"/>
                <a:gd name="T45" fmla="*/ 329 h 399"/>
                <a:gd name="T46" fmla="*/ 0 w 315"/>
                <a:gd name="T47" fmla="*/ 292 h 399"/>
                <a:gd name="T48" fmla="*/ 88 w 315"/>
                <a:gd name="T49" fmla="*/ 287 h 399"/>
                <a:gd name="T50" fmla="*/ 112 w 315"/>
                <a:gd name="T51" fmla="*/ 314 h 399"/>
                <a:gd name="T52" fmla="*/ 149 w 315"/>
                <a:gd name="T53" fmla="*/ 327 h 399"/>
                <a:gd name="T54" fmla="*/ 173 w 315"/>
                <a:gd name="T55" fmla="*/ 327 h 399"/>
                <a:gd name="T56" fmla="*/ 203 w 315"/>
                <a:gd name="T57" fmla="*/ 318 h 399"/>
                <a:gd name="T58" fmla="*/ 222 w 315"/>
                <a:gd name="T59" fmla="*/ 297 h 399"/>
                <a:gd name="T60" fmla="*/ 222 w 315"/>
                <a:gd name="T61" fmla="*/ 279 h 399"/>
                <a:gd name="T62" fmla="*/ 208 w 315"/>
                <a:gd name="T63" fmla="*/ 258 h 399"/>
                <a:gd name="T64" fmla="*/ 176 w 315"/>
                <a:gd name="T65" fmla="*/ 247 h 399"/>
                <a:gd name="T66" fmla="*/ 129 w 315"/>
                <a:gd name="T67" fmla="*/ 236 h 399"/>
                <a:gd name="T68" fmla="*/ 72 w 315"/>
                <a:gd name="T69" fmla="*/ 215 h 399"/>
                <a:gd name="T70" fmla="*/ 44 w 315"/>
                <a:gd name="T71" fmla="*/ 194 h 399"/>
                <a:gd name="T72" fmla="*/ 25 w 315"/>
                <a:gd name="T73" fmla="*/ 164 h 399"/>
                <a:gd name="T74" fmla="*/ 19 w 315"/>
                <a:gd name="T75" fmla="*/ 124 h 399"/>
                <a:gd name="T76" fmla="*/ 22 w 315"/>
                <a:gd name="T77" fmla="*/ 96 h 399"/>
                <a:gd name="T78" fmla="*/ 35 w 315"/>
                <a:gd name="T79" fmla="*/ 61 h 399"/>
                <a:gd name="T80" fmla="*/ 61 w 315"/>
                <a:gd name="T81" fmla="*/ 32 h 399"/>
                <a:gd name="T82" fmla="*/ 83 w 315"/>
                <a:gd name="T83" fmla="*/ 18 h 399"/>
                <a:gd name="T84" fmla="*/ 120 w 315"/>
                <a:gd name="T85" fmla="*/ 3 h 399"/>
                <a:gd name="T86" fmla="*/ 158 w 315"/>
                <a:gd name="T87" fmla="*/ 0 h 399"/>
                <a:gd name="T88" fmla="*/ 227 w 315"/>
                <a:gd name="T89" fmla="*/ 11 h 399"/>
                <a:gd name="T90" fmla="*/ 266 w 315"/>
                <a:gd name="T91" fmla="*/ 32 h 399"/>
                <a:gd name="T92" fmla="*/ 288 w 315"/>
                <a:gd name="T93" fmla="*/ 58 h 399"/>
                <a:gd name="T94" fmla="*/ 304 w 315"/>
                <a:gd name="T95" fmla="*/ 9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5" h="399">
                  <a:moveTo>
                    <a:pt x="227" y="117"/>
                  </a:moveTo>
                  <a:lnTo>
                    <a:pt x="227" y="117"/>
                  </a:lnTo>
                  <a:lnTo>
                    <a:pt x="224" y="106"/>
                  </a:lnTo>
                  <a:lnTo>
                    <a:pt x="218" y="96"/>
                  </a:lnTo>
                  <a:lnTo>
                    <a:pt x="211" y="88"/>
                  </a:lnTo>
                  <a:lnTo>
                    <a:pt x="203" y="82"/>
                  </a:lnTo>
                  <a:lnTo>
                    <a:pt x="195" y="77"/>
                  </a:lnTo>
                  <a:lnTo>
                    <a:pt x="184" y="74"/>
                  </a:lnTo>
                  <a:lnTo>
                    <a:pt x="174" y="72"/>
                  </a:lnTo>
                  <a:lnTo>
                    <a:pt x="162" y="71"/>
                  </a:lnTo>
                  <a:lnTo>
                    <a:pt x="162" y="71"/>
                  </a:lnTo>
                  <a:lnTo>
                    <a:pt x="142" y="72"/>
                  </a:lnTo>
                  <a:lnTo>
                    <a:pt x="134" y="74"/>
                  </a:lnTo>
                  <a:lnTo>
                    <a:pt x="126" y="77"/>
                  </a:lnTo>
                  <a:lnTo>
                    <a:pt x="118" y="82"/>
                  </a:lnTo>
                  <a:lnTo>
                    <a:pt x="113" y="88"/>
                  </a:lnTo>
                  <a:lnTo>
                    <a:pt x="109" y="96"/>
                  </a:lnTo>
                  <a:lnTo>
                    <a:pt x="107" y="108"/>
                  </a:lnTo>
                  <a:lnTo>
                    <a:pt x="107" y="108"/>
                  </a:lnTo>
                  <a:lnTo>
                    <a:pt x="109" y="117"/>
                  </a:lnTo>
                  <a:lnTo>
                    <a:pt x="113" y="125"/>
                  </a:lnTo>
                  <a:lnTo>
                    <a:pt x="120" y="130"/>
                  </a:lnTo>
                  <a:lnTo>
                    <a:pt x="128" y="136"/>
                  </a:lnTo>
                  <a:lnTo>
                    <a:pt x="136" y="140"/>
                  </a:lnTo>
                  <a:lnTo>
                    <a:pt x="146" y="143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89" y="151"/>
                  </a:lnTo>
                  <a:lnTo>
                    <a:pt x="216" y="159"/>
                  </a:lnTo>
                  <a:lnTo>
                    <a:pt x="242" y="167"/>
                  </a:lnTo>
                  <a:lnTo>
                    <a:pt x="255" y="172"/>
                  </a:lnTo>
                  <a:lnTo>
                    <a:pt x="264" y="178"/>
                  </a:lnTo>
                  <a:lnTo>
                    <a:pt x="264" y="178"/>
                  </a:lnTo>
                  <a:lnTo>
                    <a:pt x="275" y="188"/>
                  </a:lnTo>
                  <a:lnTo>
                    <a:pt x="287" y="196"/>
                  </a:lnTo>
                  <a:lnTo>
                    <a:pt x="295" y="207"/>
                  </a:lnTo>
                  <a:lnTo>
                    <a:pt x="303" y="218"/>
                  </a:lnTo>
                  <a:lnTo>
                    <a:pt x="307" y="229"/>
                  </a:lnTo>
                  <a:lnTo>
                    <a:pt x="312" y="242"/>
                  </a:lnTo>
                  <a:lnTo>
                    <a:pt x="314" y="257"/>
                  </a:lnTo>
                  <a:lnTo>
                    <a:pt x="315" y="270"/>
                  </a:lnTo>
                  <a:lnTo>
                    <a:pt x="315" y="270"/>
                  </a:lnTo>
                  <a:lnTo>
                    <a:pt x="314" y="284"/>
                  </a:lnTo>
                  <a:lnTo>
                    <a:pt x="312" y="298"/>
                  </a:lnTo>
                  <a:lnTo>
                    <a:pt x="307" y="311"/>
                  </a:lnTo>
                  <a:lnTo>
                    <a:pt x="303" y="324"/>
                  </a:lnTo>
                  <a:lnTo>
                    <a:pt x="296" y="337"/>
                  </a:lnTo>
                  <a:lnTo>
                    <a:pt x="288" y="348"/>
                  </a:lnTo>
                  <a:lnTo>
                    <a:pt x="279" y="358"/>
                  </a:lnTo>
                  <a:lnTo>
                    <a:pt x="267" y="367"/>
                  </a:lnTo>
                  <a:lnTo>
                    <a:pt x="267" y="367"/>
                  </a:lnTo>
                  <a:lnTo>
                    <a:pt x="256" y="375"/>
                  </a:lnTo>
                  <a:lnTo>
                    <a:pt x="242" y="382"/>
                  </a:lnTo>
                  <a:lnTo>
                    <a:pt x="229" y="388"/>
                  </a:lnTo>
                  <a:lnTo>
                    <a:pt x="214" y="391"/>
                  </a:lnTo>
                  <a:lnTo>
                    <a:pt x="200" y="395"/>
                  </a:lnTo>
                  <a:lnTo>
                    <a:pt x="186" y="398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28" y="398"/>
                  </a:lnTo>
                  <a:lnTo>
                    <a:pt x="102" y="393"/>
                  </a:lnTo>
                  <a:lnTo>
                    <a:pt x="78" y="385"/>
                  </a:lnTo>
                  <a:lnTo>
                    <a:pt x="67" y="380"/>
                  </a:lnTo>
                  <a:lnTo>
                    <a:pt x="56" y="374"/>
                  </a:lnTo>
                  <a:lnTo>
                    <a:pt x="46" y="367"/>
                  </a:lnTo>
                  <a:lnTo>
                    <a:pt x="36" y="359"/>
                  </a:lnTo>
                  <a:lnTo>
                    <a:pt x="28" y="350"/>
                  </a:lnTo>
                  <a:lnTo>
                    <a:pt x="20" y="340"/>
                  </a:lnTo>
                  <a:lnTo>
                    <a:pt x="14" y="329"/>
                  </a:lnTo>
                  <a:lnTo>
                    <a:pt x="8" y="318"/>
                  </a:lnTo>
                  <a:lnTo>
                    <a:pt x="3" y="305"/>
                  </a:lnTo>
                  <a:lnTo>
                    <a:pt x="0" y="292"/>
                  </a:lnTo>
                  <a:lnTo>
                    <a:pt x="83" y="273"/>
                  </a:lnTo>
                  <a:lnTo>
                    <a:pt x="83" y="273"/>
                  </a:lnTo>
                  <a:lnTo>
                    <a:pt x="88" y="287"/>
                  </a:lnTo>
                  <a:lnTo>
                    <a:pt x="94" y="298"/>
                  </a:lnTo>
                  <a:lnTo>
                    <a:pt x="102" y="308"/>
                  </a:lnTo>
                  <a:lnTo>
                    <a:pt x="112" y="314"/>
                  </a:lnTo>
                  <a:lnTo>
                    <a:pt x="123" y="321"/>
                  </a:lnTo>
                  <a:lnTo>
                    <a:pt x="136" y="324"/>
                  </a:lnTo>
                  <a:lnTo>
                    <a:pt x="149" y="327"/>
                  </a:lnTo>
                  <a:lnTo>
                    <a:pt x="163" y="327"/>
                  </a:lnTo>
                  <a:lnTo>
                    <a:pt x="163" y="327"/>
                  </a:lnTo>
                  <a:lnTo>
                    <a:pt x="173" y="327"/>
                  </a:lnTo>
                  <a:lnTo>
                    <a:pt x="184" y="326"/>
                  </a:lnTo>
                  <a:lnTo>
                    <a:pt x="194" y="322"/>
                  </a:lnTo>
                  <a:lnTo>
                    <a:pt x="203" y="318"/>
                  </a:lnTo>
                  <a:lnTo>
                    <a:pt x="211" y="313"/>
                  </a:lnTo>
                  <a:lnTo>
                    <a:pt x="218" y="305"/>
                  </a:lnTo>
                  <a:lnTo>
                    <a:pt x="222" y="297"/>
                  </a:lnTo>
                  <a:lnTo>
                    <a:pt x="224" y="286"/>
                  </a:lnTo>
                  <a:lnTo>
                    <a:pt x="224" y="286"/>
                  </a:lnTo>
                  <a:lnTo>
                    <a:pt x="222" y="279"/>
                  </a:lnTo>
                  <a:lnTo>
                    <a:pt x="221" y="274"/>
                  </a:lnTo>
                  <a:lnTo>
                    <a:pt x="216" y="266"/>
                  </a:lnTo>
                  <a:lnTo>
                    <a:pt x="208" y="258"/>
                  </a:lnTo>
                  <a:lnTo>
                    <a:pt x="198" y="253"/>
                  </a:lnTo>
                  <a:lnTo>
                    <a:pt x="187" y="249"/>
                  </a:lnTo>
                  <a:lnTo>
                    <a:pt x="176" y="247"/>
                  </a:lnTo>
                  <a:lnTo>
                    <a:pt x="155" y="242"/>
                  </a:lnTo>
                  <a:lnTo>
                    <a:pt x="155" y="242"/>
                  </a:lnTo>
                  <a:lnTo>
                    <a:pt x="129" y="236"/>
                  </a:lnTo>
                  <a:lnTo>
                    <a:pt x="105" y="229"/>
                  </a:lnTo>
                  <a:lnTo>
                    <a:pt x="83" y="220"/>
                  </a:lnTo>
                  <a:lnTo>
                    <a:pt x="72" y="215"/>
                  </a:lnTo>
                  <a:lnTo>
                    <a:pt x="62" y="209"/>
                  </a:lnTo>
                  <a:lnTo>
                    <a:pt x="53" y="202"/>
                  </a:lnTo>
                  <a:lnTo>
                    <a:pt x="44" y="194"/>
                  </a:lnTo>
                  <a:lnTo>
                    <a:pt x="36" y="185"/>
                  </a:lnTo>
                  <a:lnTo>
                    <a:pt x="30" y="175"/>
                  </a:lnTo>
                  <a:lnTo>
                    <a:pt x="25" y="164"/>
                  </a:lnTo>
                  <a:lnTo>
                    <a:pt x="22" y="152"/>
                  </a:lnTo>
                  <a:lnTo>
                    <a:pt x="20" y="138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20" y="109"/>
                  </a:lnTo>
                  <a:lnTo>
                    <a:pt x="22" y="96"/>
                  </a:lnTo>
                  <a:lnTo>
                    <a:pt x="25" y="85"/>
                  </a:lnTo>
                  <a:lnTo>
                    <a:pt x="30" y="72"/>
                  </a:lnTo>
                  <a:lnTo>
                    <a:pt x="35" y="61"/>
                  </a:lnTo>
                  <a:lnTo>
                    <a:pt x="43" y="51"/>
                  </a:lnTo>
                  <a:lnTo>
                    <a:pt x="51" y="4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72" y="24"/>
                  </a:lnTo>
                  <a:lnTo>
                    <a:pt x="83" y="18"/>
                  </a:lnTo>
                  <a:lnTo>
                    <a:pt x="94" y="11"/>
                  </a:lnTo>
                  <a:lnTo>
                    <a:pt x="107" y="7"/>
                  </a:lnTo>
                  <a:lnTo>
                    <a:pt x="120" y="3"/>
                  </a:lnTo>
                  <a:lnTo>
                    <a:pt x="131" y="2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2" y="2"/>
                  </a:lnTo>
                  <a:lnTo>
                    <a:pt x="206" y="5"/>
                  </a:lnTo>
                  <a:lnTo>
                    <a:pt x="227" y="11"/>
                  </a:lnTo>
                  <a:lnTo>
                    <a:pt x="248" y="21"/>
                  </a:lnTo>
                  <a:lnTo>
                    <a:pt x="258" y="26"/>
                  </a:lnTo>
                  <a:lnTo>
                    <a:pt x="266" y="32"/>
                  </a:lnTo>
                  <a:lnTo>
                    <a:pt x="274" y="40"/>
                  </a:lnTo>
                  <a:lnTo>
                    <a:pt x="282" y="48"/>
                  </a:lnTo>
                  <a:lnTo>
                    <a:pt x="288" y="58"/>
                  </a:lnTo>
                  <a:lnTo>
                    <a:pt x="295" y="67"/>
                  </a:lnTo>
                  <a:lnTo>
                    <a:pt x="299" y="79"/>
                  </a:lnTo>
                  <a:lnTo>
                    <a:pt x="304" y="92"/>
                  </a:lnTo>
                  <a:lnTo>
                    <a:pt x="227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  <p:sp>
          <p:nvSpPr>
            <p:cNvPr id="91" name="Rectangle 56"/>
            <p:cNvSpPr>
              <a:spLocks noChangeArrowheads="1"/>
            </p:cNvSpPr>
            <p:nvPr userDrawn="1"/>
          </p:nvSpPr>
          <p:spPr bwMode="auto">
            <a:xfrm>
              <a:off x="5794376" y="2470151"/>
              <a:ext cx="142875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  <p:sp>
          <p:nvSpPr>
            <p:cNvPr id="92" name="Freeform 57"/>
            <p:cNvSpPr>
              <a:spLocks/>
            </p:cNvSpPr>
            <p:nvPr userDrawn="1"/>
          </p:nvSpPr>
          <p:spPr bwMode="auto">
            <a:xfrm>
              <a:off x="6056313" y="2470151"/>
              <a:ext cx="438150" cy="612775"/>
            </a:xfrm>
            <a:custGeom>
              <a:avLst/>
              <a:gdLst>
                <a:gd name="T0" fmla="*/ 90 w 276"/>
                <a:gd name="T1" fmla="*/ 73 h 386"/>
                <a:gd name="T2" fmla="*/ 90 w 276"/>
                <a:gd name="T3" fmla="*/ 152 h 386"/>
                <a:gd name="T4" fmla="*/ 236 w 276"/>
                <a:gd name="T5" fmla="*/ 152 h 386"/>
                <a:gd name="T6" fmla="*/ 236 w 276"/>
                <a:gd name="T7" fmla="*/ 226 h 386"/>
                <a:gd name="T8" fmla="*/ 90 w 276"/>
                <a:gd name="T9" fmla="*/ 226 h 386"/>
                <a:gd name="T10" fmla="*/ 90 w 276"/>
                <a:gd name="T11" fmla="*/ 311 h 386"/>
                <a:gd name="T12" fmla="*/ 276 w 276"/>
                <a:gd name="T13" fmla="*/ 311 h 386"/>
                <a:gd name="T14" fmla="*/ 276 w 276"/>
                <a:gd name="T15" fmla="*/ 386 h 386"/>
                <a:gd name="T16" fmla="*/ 0 w 276"/>
                <a:gd name="T17" fmla="*/ 386 h 386"/>
                <a:gd name="T18" fmla="*/ 0 w 276"/>
                <a:gd name="T19" fmla="*/ 0 h 386"/>
                <a:gd name="T20" fmla="*/ 276 w 276"/>
                <a:gd name="T21" fmla="*/ 0 h 386"/>
                <a:gd name="T22" fmla="*/ 276 w 276"/>
                <a:gd name="T23" fmla="*/ 73 h 386"/>
                <a:gd name="T24" fmla="*/ 90 w 276"/>
                <a:gd name="T25" fmla="*/ 7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386">
                  <a:moveTo>
                    <a:pt x="90" y="73"/>
                  </a:moveTo>
                  <a:lnTo>
                    <a:pt x="90" y="152"/>
                  </a:lnTo>
                  <a:lnTo>
                    <a:pt x="236" y="152"/>
                  </a:lnTo>
                  <a:lnTo>
                    <a:pt x="236" y="226"/>
                  </a:lnTo>
                  <a:lnTo>
                    <a:pt x="90" y="226"/>
                  </a:lnTo>
                  <a:lnTo>
                    <a:pt x="90" y="311"/>
                  </a:lnTo>
                  <a:lnTo>
                    <a:pt x="276" y="311"/>
                  </a:lnTo>
                  <a:lnTo>
                    <a:pt x="276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76" y="0"/>
                  </a:lnTo>
                  <a:lnTo>
                    <a:pt x="276" y="73"/>
                  </a:lnTo>
                  <a:lnTo>
                    <a:pt x="9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  <p:sp>
          <p:nvSpPr>
            <p:cNvPr id="93" name="Freeform 58"/>
            <p:cNvSpPr>
              <a:spLocks/>
            </p:cNvSpPr>
            <p:nvPr userDrawn="1"/>
          </p:nvSpPr>
          <p:spPr bwMode="auto">
            <a:xfrm>
              <a:off x="6567488" y="2470151"/>
              <a:ext cx="390525" cy="612775"/>
            </a:xfrm>
            <a:custGeom>
              <a:avLst/>
              <a:gdLst>
                <a:gd name="T0" fmla="*/ 246 w 246"/>
                <a:gd name="T1" fmla="*/ 309 h 386"/>
                <a:gd name="T2" fmla="*/ 246 w 246"/>
                <a:gd name="T3" fmla="*/ 386 h 386"/>
                <a:gd name="T4" fmla="*/ 0 w 246"/>
                <a:gd name="T5" fmla="*/ 386 h 386"/>
                <a:gd name="T6" fmla="*/ 0 w 246"/>
                <a:gd name="T7" fmla="*/ 0 h 386"/>
                <a:gd name="T8" fmla="*/ 90 w 246"/>
                <a:gd name="T9" fmla="*/ 0 h 386"/>
                <a:gd name="T10" fmla="*/ 90 w 246"/>
                <a:gd name="T11" fmla="*/ 309 h 386"/>
                <a:gd name="T12" fmla="*/ 246 w 246"/>
                <a:gd name="T13" fmla="*/ 309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386">
                  <a:moveTo>
                    <a:pt x="246" y="309"/>
                  </a:moveTo>
                  <a:lnTo>
                    <a:pt x="246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309"/>
                  </a:lnTo>
                  <a:lnTo>
                    <a:pt x="246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  <p:sp>
          <p:nvSpPr>
            <p:cNvPr id="94" name="Freeform 59"/>
            <p:cNvSpPr>
              <a:spLocks/>
            </p:cNvSpPr>
            <p:nvPr userDrawn="1"/>
          </p:nvSpPr>
          <p:spPr bwMode="auto">
            <a:xfrm>
              <a:off x="6907213" y="2470151"/>
              <a:ext cx="452438" cy="612775"/>
            </a:xfrm>
            <a:custGeom>
              <a:avLst/>
              <a:gdLst>
                <a:gd name="T0" fmla="*/ 285 w 285"/>
                <a:gd name="T1" fmla="*/ 77 h 386"/>
                <a:gd name="T2" fmla="*/ 189 w 285"/>
                <a:gd name="T3" fmla="*/ 77 h 386"/>
                <a:gd name="T4" fmla="*/ 189 w 285"/>
                <a:gd name="T5" fmla="*/ 386 h 386"/>
                <a:gd name="T6" fmla="*/ 99 w 285"/>
                <a:gd name="T7" fmla="*/ 386 h 386"/>
                <a:gd name="T8" fmla="*/ 99 w 285"/>
                <a:gd name="T9" fmla="*/ 77 h 386"/>
                <a:gd name="T10" fmla="*/ 0 w 285"/>
                <a:gd name="T11" fmla="*/ 77 h 386"/>
                <a:gd name="T12" fmla="*/ 0 w 285"/>
                <a:gd name="T13" fmla="*/ 0 h 386"/>
                <a:gd name="T14" fmla="*/ 285 w 285"/>
                <a:gd name="T15" fmla="*/ 0 h 386"/>
                <a:gd name="T16" fmla="*/ 285 w 285"/>
                <a:gd name="T17" fmla="*/ 7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386">
                  <a:moveTo>
                    <a:pt x="285" y="77"/>
                  </a:moveTo>
                  <a:lnTo>
                    <a:pt x="189" y="77"/>
                  </a:lnTo>
                  <a:lnTo>
                    <a:pt x="189" y="386"/>
                  </a:lnTo>
                  <a:lnTo>
                    <a:pt x="99" y="386"/>
                  </a:lnTo>
                  <a:lnTo>
                    <a:pt x="99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85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620" noProof="0"/>
            </a:p>
          </p:txBody>
        </p:sp>
      </p:grpSp>
      <p:pic>
        <p:nvPicPr>
          <p:cNvPr id="14" name="Picture 4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800" y="5104069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1"/>
            <a:ext cx="5349692" cy="274432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accent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440">
                <a:solidFill>
                  <a:srgbClr val="5F574F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7772" y="2319787"/>
            <a:ext cx="3606230" cy="33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435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50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sz="1620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9" y="623837"/>
            <a:ext cx="8386762" cy="1780357"/>
          </a:xfrm>
        </p:spPr>
        <p:txBody>
          <a:bodyPr>
            <a:noAutofit/>
          </a:bodyPr>
          <a:lstStyle>
            <a:lvl1pPr algn="l">
              <a:defRPr sz="3240" b="1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44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1" y="5258338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59088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50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sz="1620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9" y="623837"/>
            <a:ext cx="8386762" cy="1780357"/>
          </a:xfrm>
        </p:spPr>
        <p:txBody>
          <a:bodyPr>
            <a:noAutofit/>
          </a:bodyPr>
          <a:lstStyle>
            <a:lvl1pPr algn="l">
              <a:defRPr sz="324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44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1" y="5258338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900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50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sz="1620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9" y="623837"/>
            <a:ext cx="8386762" cy="1780357"/>
          </a:xfrm>
        </p:spPr>
        <p:txBody>
          <a:bodyPr>
            <a:noAutofit/>
          </a:bodyPr>
          <a:lstStyle>
            <a:lvl1pPr algn="l">
              <a:defRPr sz="324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44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1" y="5258338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3120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50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sz="1620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9" y="623837"/>
            <a:ext cx="8386762" cy="1780357"/>
          </a:xfrm>
        </p:spPr>
        <p:txBody>
          <a:bodyPr>
            <a:noAutofit/>
          </a:bodyPr>
          <a:lstStyle>
            <a:lvl1pPr algn="l">
              <a:defRPr sz="324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44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1" y="5258338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1501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50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sz="1620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7"/>
            <a:ext cx="5349692" cy="1780357"/>
          </a:xfrm>
        </p:spPr>
        <p:txBody>
          <a:bodyPr>
            <a:noAutofit/>
          </a:bodyPr>
          <a:lstStyle>
            <a:lvl1pPr algn="l">
              <a:defRPr sz="3240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440" b="1">
                <a:solidFill>
                  <a:schemeClr val="accent6">
                    <a:lumMod val="75000"/>
                  </a:schemeClr>
                </a:solidFill>
                <a:effectLst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1" y="5258338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0810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746250"/>
            <a:ext cx="4040188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67174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67174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127953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Van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50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sz="1620" noProof="0"/>
          </a:p>
        </p:txBody>
      </p:sp>
      <p:pic>
        <p:nvPicPr>
          <p:cNvPr id="16" name="Picture 4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1" y="5258338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6000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44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marL="0" lvl="0" indent="0" algn="l" defTabSz="411480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6000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44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marL="0" lvl="0" indent="0" algn="l" defTabSz="411480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6000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40">
                <a:solidFill>
                  <a:schemeClr val="bg1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24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01036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i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50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sz="1620" noProof="0"/>
          </a:p>
        </p:txBody>
      </p:sp>
      <p:pic>
        <p:nvPicPr>
          <p:cNvPr id="16" name="Picture 4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1" y="5258338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6000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44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marL="0" lvl="0" indent="0" algn="l" defTabSz="411480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6000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44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marL="0" lvl="0" indent="0" algn="l" defTabSz="411480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6000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40">
                <a:solidFill>
                  <a:schemeClr val="bg1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24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085919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Vann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50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sz="1620" noProof="0"/>
          </a:p>
        </p:txBody>
      </p:sp>
      <p:pic>
        <p:nvPicPr>
          <p:cNvPr id="22" name="Picture 4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1" y="5258338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44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marL="0" lvl="0" indent="0" algn="l" defTabSz="411480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44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marL="0" lvl="0" indent="0" algn="l" defTabSz="411480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40">
                <a:solidFill>
                  <a:schemeClr val="bg1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5"/>
            <a:ext cx="8388000" cy="1026516"/>
          </a:xfrm>
        </p:spPr>
        <p:txBody>
          <a:bodyPr>
            <a:noAutofit/>
          </a:bodyPr>
          <a:lstStyle>
            <a:lvl1pPr>
              <a:defRPr lang="nb-NO" sz="324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40">
                <a:solidFill>
                  <a:schemeClr val="bg1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4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46698" y="3408494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40">
                <a:solidFill>
                  <a:schemeClr val="bg1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48435" y="3137067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6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40">
                <a:solidFill>
                  <a:schemeClr val="bg1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9115683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Luf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50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sz="1620" noProof="0"/>
          </a:p>
        </p:txBody>
      </p:sp>
      <p:pic>
        <p:nvPicPr>
          <p:cNvPr id="22" name="Picture 4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1" y="5258338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44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marL="0" lvl="0" indent="0" algn="l" defTabSz="411480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44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marL="0" lvl="0" indent="0" algn="l" defTabSz="411480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40">
                <a:solidFill>
                  <a:schemeClr val="bg1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5"/>
            <a:ext cx="8388000" cy="1026516"/>
          </a:xfrm>
        </p:spPr>
        <p:txBody>
          <a:bodyPr>
            <a:noAutofit/>
          </a:bodyPr>
          <a:lstStyle>
            <a:lvl1pPr>
              <a:defRPr lang="nb-NO" sz="324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40">
                <a:solidFill>
                  <a:schemeClr val="bg1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4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46698" y="3408494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40">
                <a:solidFill>
                  <a:schemeClr val="bg1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48435" y="3137067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6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40">
                <a:solidFill>
                  <a:schemeClr val="bg1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8154639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- Luf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50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sz="1620" noProof="0"/>
          </a:p>
        </p:txBody>
      </p:sp>
      <p:pic>
        <p:nvPicPr>
          <p:cNvPr id="22" name="Picture 4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1" y="5258338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44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marL="0" lvl="0" indent="0" algn="l" defTabSz="411480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40">
                <a:solidFill>
                  <a:schemeClr val="tx1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5"/>
            <a:ext cx="5497804" cy="1026516"/>
          </a:xfrm>
          <a:effectLst/>
        </p:spPr>
        <p:txBody>
          <a:bodyPr>
            <a:noAutofit/>
          </a:bodyPr>
          <a:lstStyle>
            <a:lvl1pPr>
              <a:defRPr lang="nb-NO" sz="3240" b="1" kern="1200" cap="all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40">
                <a:solidFill>
                  <a:schemeClr val="tx1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40">
                <a:solidFill>
                  <a:schemeClr val="tx1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12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764527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175409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7"/>
            <a:ext cx="4038600" cy="3846039"/>
          </a:xfrm>
        </p:spPr>
        <p:txBody>
          <a:bodyPr>
            <a:no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58556"/>
            <a:ext cx="4064000" cy="3846040"/>
          </a:xfrm>
        </p:spPr>
        <p:txBody>
          <a:bodyPr>
            <a:no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531612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58556"/>
            <a:ext cx="4064000" cy="3846040"/>
          </a:xfrm>
        </p:spPr>
        <p:txBody>
          <a:bodyPr>
            <a:no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6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53848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986866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158556"/>
            <a:ext cx="4040188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62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200" y="1746251"/>
            <a:ext cx="4040188" cy="3258345"/>
          </a:xfrm>
        </p:spPr>
        <p:txBody>
          <a:bodyPr>
            <a:no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8556"/>
            <a:ext cx="4067174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62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46251"/>
            <a:ext cx="4067174" cy="3258345"/>
          </a:xfrm>
        </p:spPr>
        <p:txBody>
          <a:bodyPr>
            <a:no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23261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352208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0190289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025475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1" y="1158875"/>
            <a:ext cx="8274050" cy="3846513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2789423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514984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0317514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33611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336120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 noProof="0"/>
          </a:p>
        </p:txBody>
      </p:sp>
      <p:pic>
        <p:nvPicPr>
          <p:cNvPr id="3" name="Picture 2" descr="ST_pure_pos_rgb_5cm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677" y="3771899"/>
            <a:ext cx="2254724" cy="6947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90371" y="5123371"/>
            <a:ext cx="22568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60" b="0" noProof="0">
                <a:solidFill>
                  <a:schemeClr val="accent1"/>
                </a:solidFill>
                <a:latin typeface="Arial"/>
                <a:cs typeface="Arial"/>
              </a:rPr>
              <a:t>www.statkraft</a:t>
            </a:r>
            <a:r>
              <a:rPr lang="en-GB" sz="1260" b="0" baseline="0" noProof="0">
                <a:solidFill>
                  <a:schemeClr val="accent1"/>
                </a:solidFill>
                <a:latin typeface="Arial"/>
                <a:cs typeface="Arial"/>
              </a:rPr>
              <a:t>.com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5" y="2535152"/>
            <a:ext cx="5554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noProof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1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40"/>
            </a:lvl1pPr>
            <a:lvl2pPr marL="161448" indent="0">
              <a:buNone/>
              <a:defRPr/>
            </a:lvl2pPr>
            <a:lvl3pPr marL="322898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802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20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20" noProof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5" y="2535152"/>
            <a:ext cx="5554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noProof="0">
                <a:solidFill>
                  <a:schemeClr val="bg1"/>
                </a:solidFill>
                <a:latin typeface="+mn-lt"/>
                <a:cs typeface="Arial"/>
              </a:rPr>
              <a:t>TAKK</a:t>
            </a:r>
            <a:endParaRPr lang="nb-NO" sz="5400" b="1" noProof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1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40"/>
            </a:lvl1pPr>
            <a:lvl2pPr marL="161448" indent="0">
              <a:buNone/>
              <a:defRPr/>
            </a:lvl2pPr>
            <a:lvl3pPr marL="322898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677" y="3771900"/>
            <a:ext cx="2254724" cy="69474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90371" y="5123371"/>
            <a:ext cx="22568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60" b="0" noProof="0">
                <a:solidFill>
                  <a:schemeClr val="accent1"/>
                </a:solidFill>
                <a:latin typeface="Arial"/>
                <a:cs typeface="Arial"/>
              </a:rPr>
              <a:t>www.statkraft</a:t>
            </a:r>
            <a:r>
              <a:rPr lang="nb-NO" sz="1260" b="0" baseline="0" noProof="0">
                <a:solidFill>
                  <a:schemeClr val="accent1"/>
                </a:solidFill>
                <a:latin typeface="Arial"/>
                <a:cs typeface="Arial"/>
              </a:rPr>
              <a:t>.no</a:t>
            </a:r>
          </a:p>
        </p:txBody>
      </p:sp>
    </p:spTree>
    <p:extLst>
      <p:ext uri="{BB962C8B-B14F-4D97-AF65-F5344CB8AC3E}">
        <p14:creationId xmlns:p14="http://schemas.microsoft.com/office/powerpoint/2010/main" val="20654008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-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20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20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1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40"/>
            </a:lvl1pPr>
            <a:lvl2pPr marL="161448" indent="0">
              <a:buNone/>
              <a:defRPr/>
            </a:lvl2pPr>
            <a:lvl3pPr marL="322898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677" y="3771900"/>
            <a:ext cx="2254724" cy="69474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90371" y="5123371"/>
            <a:ext cx="22568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60" b="0" noProof="0">
                <a:solidFill>
                  <a:schemeClr val="accent1"/>
                </a:solidFill>
                <a:latin typeface="Arial"/>
                <a:cs typeface="Arial"/>
              </a:rPr>
              <a:t>www.statkraft</a:t>
            </a:r>
            <a:r>
              <a:rPr lang="nb-NO" sz="1260" b="0" baseline="0" noProof="0">
                <a:solidFill>
                  <a:schemeClr val="accent1"/>
                </a:solidFill>
                <a:latin typeface="Arial"/>
                <a:cs typeface="Arial"/>
              </a:rPr>
              <a:t>.no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79215" y="2535152"/>
            <a:ext cx="5554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noProof="0">
                <a:solidFill>
                  <a:schemeClr val="bg1"/>
                </a:solidFill>
                <a:latin typeface="Arial"/>
                <a:cs typeface="Arial"/>
              </a:rPr>
              <a:t>TAKK</a:t>
            </a:r>
          </a:p>
        </p:txBody>
      </p:sp>
    </p:spTree>
    <p:extLst>
      <p:ext uri="{BB962C8B-B14F-4D97-AF65-F5344CB8AC3E}">
        <p14:creationId xmlns:p14="http://schemas.microsoft.com/office/powerpoint/2010/main" val="129679318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7290288"/>
              </p:ext>
            </p:extLst>
          </p:nvPr>
        </p:nvGraphicFramePr>
        <p:xfrm>
          <a:off x="1429" y="1589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9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3694844" y="1"/>
            <a:ext cx="5449157" cy="5704397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 sz="1215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 userDrawn="1"/>
        </p:nvSpPr>
        <p:spPr>
          <a:xfrm>
            <a:off x="926306" y="3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066" tIns="37034" rIns="74066" bIns="370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13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2" y="3509994"/>
            <a:ext cx="3213497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C8F9C-65F5-4250-AD42-B973C904C2CF}"/>
              </a:ext>
            </a:extLst>
          </p:cNvPr>
          <p:cNvGrpSpPr/>
          <p:nvPr userDrawn="1"/>
        </p:nvGrpSpPr>
        <p:grpSpPr>
          <a:xfrm>
            <a:off x="1150144" y="2586211"/>
            <a:ext cx="1682354" cy="505724"/>
            <a:chOff x="1533524" y="369094"/>
            <a:chExt cx="2243139" cy="606869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F687E69-D217-4D8B-98A4-3BB1B884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76E90C-FE8B-4B20-BF55-89FC5902A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DD640D-0C8B-4171-936E-345748646807}"/>
              </a:ext>
            </a:extLst>
          </p:cNvPr>
          <p:cNvSpPr txBox="1"/>
          <p:nvPr userDrawn="1"/>
        </p:nvSpPr>
        <p:spPr>
          <a:xfrm>
            <a:off x="1143002" y="3619135"/>
            <a:ext cx="3213497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05"/>
              </a:spcBef>
              <a:buClr>
                <a:schemeClr val="accent1"/>
              </a:buClr>
              <a:buSzPct val="120000"/>
            </a:pPr>
            <a:r>
              <a:rPr lang="en-GB" sz="108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20287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2738500"/>
              </p:ext>
            </p:extLst>
          </p:nvPr>
        </p:nvGraphicFramePr>
        <p:xfrm>
          <a:off x="1429" y="1589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9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16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 marL="1388745" marR="0" indent="-1388745" algn="l" defTabSz="370313" rtl="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  <a:lvl2pPr marL="159443" indent="0">
              <a:buNone/>
              <a:defRPr/>
            </a:lvl2pPr>
            <a:lvl3pPr marL="335389" indent="0">
              <a:buNone/>
              <a:defRPr/>
            </a:lvl3pPr>
          </a:lstStyle>
          <a:p>
            <a:pPr lvl="0"/>
            <a:r>
              <a:rPr lang="en-GB"/>
              <a:t>00.00 – 00.00	Part one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28" y="481015"/>
            <a:ext cx="3722664" cy="75591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3226072"/>
              </p:ext>
            </p:extLst>
          </p:nvPr>
        </p:nvGraphicFramePr>
        <p:xfrm>
          <a:off x="1429" y="1589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9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16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19110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6741305"/>
              </p:ext>
            </p:extLst>
          </p:nvPr>
        </p:nvGraphicFramePr>
        <p:xfrm>
          <a:off x="1429" y="1589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9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16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6857227"/>
              </p:ext>
            </p:extLst>
          </p:nvPr>
        </p:nvGraphicFramePr>
        <p:xfrm>
          <a:off x="1429" y="1589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9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16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9821962"/>
              </p:ext>
            </p:extLst>
          </p:nvPr>
        </p:nvGraphicFramePr>
        <p:xfrm>
          <a:off x="1429" y="1589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9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16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1204547"/>
              </p:ext>
            </p:extLst>
          </p:nvPr>
        </p:nvGraphicFramePr>
        <p:xfrm>
          <a:off x="1429" y="1589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9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16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0280414"/>
              </p:ext>
            </p:extLst>
          </p:nvPr>
        </p:nvGraphicFramePr>
        <p:xfrm>
          <a:off x="1429" y="1589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9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16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1400505"/>
              </p:ext>
            </p:extLst>
          </p:nvPr>
        </p:nvGraphicFramePr>
        <p:xfrm>
          <a:off x="1429" y="1590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90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944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00693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77" b="0" i="0">
                <a:solidFill>
                  <a:srgbClr val="585858"/>
                </a:solidFill>
                <a:latin typeface="Calibri Light"/>
                <a:cs typeface="Calibri Light"/>
              </a:defRPr>
            </a:lvl1pPr>
          </a:lstStyle>
          <a:p>
            <a:pPr marL="25718">
              <a:lnSpc>
                <a:spcPts val="806"/>
              </a:lnSpc>
            </a:pPr>
            <a:fld id="{81D60167-4931-47E6-BA6A-407CBD079E47}" type="slidenum">
              <a:rPr lang="en-US" smtClean="0"/>
              <a:pPr marL="25718">
                <a:lnSpc>
                  <a:spcPts val="806"/>
                </a:lnSpc>
              </a:pPr>
              <a:t>‹#›</a:t>
            </a:fld>
            <a:r>
              <a:rPr lang="en-US" spc="172"/>
              <a:t> </a:t>
            </a:r>
            <a:r>
              <a:rPr lang="en-US"/>
              <a:t>©</a:t>
            </a:r>
            <a:r>
              <a:rPr lang="en-US" spc="-10"/>
              <a:t> </a:t>
            </a:r>
            <a:r>
              <a:rPr lang="en-US"/>
              <a:t>2021</a:t>
            </a:r>
            <a:r>
              <a:rPr lang="en-US" spc="4"/>
              <a:t> </a:t>
            </a:r>
            <a:r>
              <a:rPr lang="en-US" spc="-4"/>
              <a:t>ReNew</a:t>
            </a:r>
            <a:r>
              <a:rPr lang="en-US" spc="-14"/>
              <a:t> </a:t>
            </a:r>
            <a:r>
              <a:rPr lang="en-US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90954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448102" y="4455323"/>
            <a:ext cx="1540084" cy="283143"/>
            <a:chOff x="812801" y="2149476"/>
            <a:chExt cx="6821488" cy="1254125"/>
          </a:xfrm>
          <a:solidFill>
            <a:schemeClr val="accent3"/>
          </a:solidFill>
        </p:grpSpPr>
        <p:sp>
          <p:nvSpPr>
            <p:cNvPr id="81" name="Freeform 46"/>
            <p:cNvSpPr>
              <a:spLocks noEditPoints="1"/>
            </p:cNvSpPr>
            <p:nvPr userDrawn="1"/>
          </p:nvSpPr>
          <p:spPr bwMode="auto">
            <a:xfrm>
              <a:off x="812801" y="2149476"/>
              <a:ext cx="6821488" cy="1254125"/>
            </a:xfrm>
            <a:custGeom>
              <a:avLst/>
              <a:gdLst>
                <a:gd name="T0" fmla="*/ 141 w 4297"/>
                <a:gd name="T1" fmla="*/ 0 h 790"/>
                <a:gd name="T2" fmla="*/ 126 w 4297"/>
                <a:gd name="T3" fmla="*/ 0 h 790"/>
                <a:gd name="T4" fmla="*/ 99 w 4297"/>
                <a:gd name="T5" fmla="*/ 6 h 790"/>
                <a:gd name="T6" fmla="*/ 74 w 4297"/>
                <a:gd name="T7" fmla="*/ 17 h 790"/>
                <a:gd name="T8" fmla="*/ 51 w 4297"/>
                <a:gd name="T9" fmla="*/ 32 h 790"/>
                <a:gd name="T10" fmla="*/ 32 w 4297"/>
                <a:gd name="T11" fmla="*/ 51 h 790"/>
                <a:gd name="T12" fmla="*/ 17 w 4297"/>
                <a:gd name="T13" fmla="*/ 73 h 790"/>
                <a:gd name="T14" fmla="*/ 6 w 4297"/>
                <a:gd name="T15" fmla="*/ 99 h 790"/>
                <a:gd name="T16" fmla="*/ 0 w 4297"/>
                <a:gd name="T17" fmla="*/ 126 h 790"/>
                <a:gd name="T18" fmla="*/ 0 w 4297"/>
                <a:gd name="T19" fmla="*/ 649 h 790"/>
                <a:gd name="T20" fmla="*/ 0 w 4297"/>
                <a:gd name="T21" fmla="*/ 663 h 790"/>
                <a:gd name="T22" fmla="*/ 6 w 4297"/>
                <a:gd name="T23" fmla="*/ 691 h 790"/>
                <a:gd name="T24" fmla="*/ 17 w 4297"/>
                <a:gd name="T25" fmla="*/ 716 h 790"/>
                <a:gd name="T26" fmla="*/ 32 w 4297"/>
                <a:gd name="T27" fmla="*/ 739 h 790"/>
                <a:gd name="T28" fmla="*/ 51 w 4297"/>
                <a:gd name="T29" fmla="*/ 758 h 790"/>
                <a:gd name="T30" fmla="*/ 74 w 4297"/>
                <a:gd name="T31" fmla="*/ 772 h 790"/>
                <a:gd name="T32" fmla="*/ 99 w 4297"/>
                <a:gd name="T33" fmla="*/ 784 h 790"/>
                <a:gd name="T34" fmla="*/ 126 w 4297"/>
                <a:gd name="T35" fmla="*/ 788 h 790"/>
                <a:gd name="T36" fmla="*/ 4158 w 4297"/>
                <a:gd name="T37" fmla="*/ 790 h 790"/>
                <a:gd name="T38" fmla="*/ 4172 w 4297"/>
                <a:gd name="T39" fmla="*/ 788 h 790"/>
                <a:gd name="T40" fmla="*/ 4200 w 4297"/>
                <a:gd name="T41" fmla="*/ 784 h 790"/>
                <a:gd name="T42" fmla="*/ 4224 w 4297"/>
                <a:gd name="T43" fmla="*/ 772 h 790"/>
                <a:gd name="T44" fmla="*/ 4246 w 4297"/>
                <a:gd name="T45" fmla="*/ 758 h 790"/>
                <a:gd name="T46" fmla="*/ 4265 w 4297"/>
                <a:gd name="T47" fmla="*/ 739 h 790"/>
                <a:gd name="T48" fmla="*/ 4281 w 4297"/>
                <a:gd name="T49" fmla="*/ 716 h 790"/>
                <a:gd name="T50" fmla="*/ 4291 w 4297"/>
                <a:gd name="T51" fmla="*/ 691 h 790"/>
                <a:gd name="T52" fmla="*/ 4297 w 4297"/>
                <a:gd name="T53" fmla="*/ 663 h 790"/>
                <a:gd name="T54" fmla="*/ 4297 w 4297"/>
                <a:gd name="T55" fmla="*/ 141 h 790"/>
                <a:gd name="T56" fmla="*/ 4297 w 4297"/>
                <a:gd name="T57" fmla="*/ 126 h 790"/>
                <a:gd name="T58" fmla="*/ 4291 w 4297"/>
                <a:gd name="T59" fmla="*/ 99 h 790"/>
                <a:gd name="T60" fmla="*/ 4281 w 4297"/>
                <a:gd name="T61" fmla="*/ 73 h 790"/>
                <a:gd name="T62" fmla="*/ 4265 w 4297"/>
                <a:gd name="T63" fmla="*/ 51 h 790"/>
                <a:gd name="T64" fmla="*/ 4246 w 4297"/>
                <a:gd name="T65" fmla="*/ 32 h 790"/>
                <a:gd name="T66" fmla="*/ 4224 w 4297"/>
                <a:gd name="T67" fmla="*/ 17 h 790"/>
                <a:gd name="T68" fmla="*/ 4200 w 4297"/>
                <a:gd name="T69" fmla="*/ 6 h 790"/>
                <a:gd name="T70" fmla="*/ 4172 w 4297"/>
                <a:gd name="T71" fmla="*/ 0 h 790"/>
                <a:gd name="T72" fmla="*/ 4158 w 4297"/>
                <a:gd name="T73" fmla="*/ 0 h 790"/>
                <a:gd name="T74" fmla="*/ 4224 w 4297"/>
                <a:gd name="T75" fmla="*/ 649 h 790"/>
                <a:gd name="T76" fmla="*/ 4219 w 4297"/>
                <a:gd name="T77" fmla="*/ 676 h 790"/>
                <a:gd name="T78" fmla="*/ 4203 w 4297"/>
                <a:gd name="T79" fmla="*/ 699 h 790"/>
                <a:gd name="T80" fmla="*/ 4180 w 4297"/>
                <a:gd name="T81" fmla="*/ 715 h 790"/>
                <a:gd name="T82" fmla="*/ 4153 w 4297"/>
                <a:gd name="T83" fmla="*/ 719 h 790"/>
                <a:gd name="T84" fmla="*/ 144 w 4297"/>
                <a:gd name="T85" fmla="*/ 719 h 790"/>
                <a:gd name="T86" fmla="*/ 117 w 4297"/>
                <a:gd name="T87" fmla="*/ 715 h 790"/>
                <a:gd name="T88" fmla="*/ 94 w 4297"/>
                <a:gd name="T89" fmla="*/ 699 h 790"/>
                <a:gd name="T90" fmla="*/ 80 w 4297"/>
                <a:gd name="T91" fmla="*/ 676 h 790"/>
                <a:gd name="T92" fmla="*/ 74 w 4297"/>
                <a:gd name="T93" fmla="*/ 649 h 790"/>
                <a:gd name="T94" fmla="*/ 74 w 4297"/>
                <a:gd name="T95" fmla="*/ 141 h 790"/>
                <a:gd name="T96" fmla="*/ 80 w 4297"/>
                <a:gd name="T97" fmla="*/ 113 h 790"/>
                <a:gd name="T98" fmla="*/ 94 w 4297"/>
                <a:gd name="T99" fmla="*/ 91 h 790"/>
                <a:gd name="T100" fmla="*/ 117 w 4297"/>
                <a:gd name="T101" fmla="*/ 75 h 790"/>
                <a:gd name="T102" fmla="*/ 144 w 4297"/>
                <a:gd name="T103" fmla="*/ 70 h 790"/>
                <a:gd name="T104" fmla="*/ 4153 w 4297"/>
                <a:gd name="T105" fmla="*/ 70 h 790"/>
                <a:gd name="T106" fmla="*/ 4180 w 4297"/>
                <a:gd name="T107" fmla="*/ 75 h 790"/>
                <a:gd name="T108" fmla="*/ 4203 w 4297"/>
                <a:gd name="T109" fmla="*/ 91 h 790"/>
                <a:gd name="T110" fmla="*/ 4219 w 4297"/>
                <a:gd name="T111" fmla="*/ 113 h 790"/>
                <a:gd name="T112" fmla="*/ 4224 w 4297"/>
                <a:gd name="T113" fmla="*/ 14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97" h="790">
                  <a:moveTo>
                    <a:pt x="4158" y="0"/>
                  </a:moveTo>
                  <a:lnTo>
                    <a:pt x="141" y="0"/>
                  </a:lnTo>
                  <a:lnTo>
                    <a:pt x="141" y="0"/>
                  </a:lnTo>
                  <a:lnTo>
                    <a:pt x="126" y="0"/>
                  </a:lnTo>
                  <a:lnTo>
                    <a:pt x="112" y="3"/>
                  </a:lnTo>
                  <a:lnTo>
                    <a:pt x="99" y="6"/>
                  </a:lnTo>
                  <a:lnTo>
                    <a:pt x="86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1" y="32"/>
                  </a:lnTo>
                  <a:lnTo>
                    <a:pt x="42" y="41"/>
                  </a:lnTo>
                  <a:lnTo>
                    <a:pt x="32" y="51"/>
                  </a:lnTo>
                  <a:lnTo>
                    <a:pt x="24" y="62"/>
                  </a:lnTo>
                  <a:lnTo>
                    <a:pt x="17" y="73"/>
                  </a:lnTo>
                  <a:lnTo>
                    <a:pt x="11" y="86"/>
                  </a:lnTo>
                  <a:lnTo>
                    <a:pt x="6" y="99"/>
                  </a:lnTo>
                  <a:lnTo>
                    <a:pt x="3" y="112"/>
                  </a:lnTo>
                  <a:lnTo>
                    <a:pt x="0" y="126"/>
                  </a:lnTo>
                  <a:lnTo>
                    <a:pt x="0" y="141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0" y="663"/>
                  </a:lnTo>
                  <a:lnTo>
                    <a:pt x="3" y="678"/>
                  </a:lnTo>
                  <a:lnTo>
                    <a:pt x="6" y="691"/>
                  </a:lnTo>
                  <a:lnTo>
                    <a:pt x="11" y="703"/>
                  </a:lnTo>
                  <a:lnTo>
                    <a:pt x="17" y="716"/>
                  </a:lnTo>
                  <a:lnTo>
                    <a:pt x="24" y="727"/>
                  </a:lnTo>
                  <a:lnTo>
                    <a:pt x="32" y="739"/>
                  </a:lnTo>
                  <a:lnTo>
                    <a:pt x="42" y="748"/>
                  </a:lnTo>
                  <a:lnTo>
                    <a:pt x="51" y="758"/>
                  </a:lnTo>
                  <a:lnTo>
                    <a:pt x="62" y="766"/>
                  </a:lnTo>
                  <a:lnTo>
                    <a:pt x="74" y="772"/>
                  </a:lnTo>
                  <a:lnTo>
                    <a:pt x="86" y="779"/>
                  </a:lnTo>
                  <a:lnTo>
                    <a:pt x="99" y="784"/>
                  </a:lnTo>
                  <a:lnTo>
                    <a:pt x="112" y="787"/>
                  </a:lnTo>
                  <a:lnTo>
                    <a:pt x="126" y="788"/>
                  </a:lnTo>
                  <a:lnTo>
                    <a:pt x="141" y="790"/>
                  </a:lnTo>
                  <a:lnTo>
                    <a:pt x="4158" y="790"/>
                  </a:lnTo>
                  <a:lnTo>
                    <a:pt x="4158" y="790"/>
                  </a:lnTo>
                  <a:lnTo>
                    <a:pt x="4172" y="788"/>
                  </a:lnTo>
                  <a:lnTo>
                    <a:pt x="4185" y="787"/>
                  </a:lnTo>
                  <a:lnTo>
                    <a:pt x="4200" y="784"/>
                  </a:lnTo>
                  <a:lnTo>
                    <a:pt x="4212" y="779"/>
                  </a:lnTo>
                  <a:lnTo>
                    <a:pt x="4224" y="772"/>
                  </a:lnTo>
                  <a:lnTo>
                    <a:pt x="4236" y="766"/>
                  </a:lnTo>
                  <a:lnTo>
                    <a:pt x="4246" y="758"/>
                  </a:lnTo>
                  <a:lnTo>
                    <a:pt x="4257" y="748"/>
                  </a:lnTo>
                  <a:lnTo>
                    <a:pt x="4265" y="739"/>
                  </a:lnTo>
                  <a:lnTo>
                    <a:pt x="4273" y="727"/>
                  </a:lnTo>
                  <a:lnTo>
                    <a:pt x="4281" y="716"/>
                  </a:lnTo>
                  <a:lnTo>
                    <a:pt x="4286" y="703"/>
                  </a:lnTo>
                  <a:lnTo>
                    <a:pt x="4291" y="691"/>
                  </a:lnTo>
                  <a:lnTo>
                    <a:pt x="4294" y="678"/>
                  </a:lnTo>
                  <a:lnTo>
                    <a:pt x="4297" y="663"/>
                  </a:lnTo>
                  <a:lnTo>
                    <a:pt x="4297" y="649"/>
                  </a:lnTo>
                  <a:lnTo>
                    <a:pt x="4297" y="141"/>
                  </a:lnTo>
                  <a:lnTo>
                    <a:pt x="4297" y="141"/>
                  </a:lnTo>
                  <a:lnTo>
                    <a:pt x="4297" y="126"/>
                  </a:lnTo>
                  <a:lnTo>
                    <a:pt x="4294" y="112"/>
                  </a:lnTo>
                  <a:lnTo>
                    <a:pt x="4291" y="99"/>
                  </a:lnTo>
                  <a:lnTo>
                    <a:pt x="4286" y="86"/>
                  </a:lnTo>
                  <a:lnTo>
                    <a:pt x="4281" y="73"/>
                  </a:lnTo>
                  <a:lnTo>
                    <a:pt x="4273" y="62"/>
                  </a:lnTo>
                  <a:lnTo>
                    <a:pt x="4265" y="51"/>
                  </a:lnTo>
                  <a:lnTo>
                    <a:pt x="4257" y="41"/>
                  </a:lnTo>
                  <a:lnTo>
                    <a:pt x="4246" y="32"/>
                  </a:lnTo>
                  <a:lnTo>
                    <a:pt x="4236" y="24"/>
                  </a:lnTo>
                  <a:lnTo>
                    <a:pt x="4224" y="17"/>
                  </a:lnTo>
                  <a:lnTo>
                    <a:pt x="4212" y="11"/>
                  </a:lnTo>
                  <a:lnTo>
                    <a:pt x="4200" y="6"/>
                  </a:lnTo>
                  <a:lnTo>
                    <a:pt x="4185" y="3"/>
                  </a:lnTo>
                  <a:lnTo>
                    <a:pt x="4172" y="0"/>
                  </a:lnTo>
                  <a:lnTo>
                    <a:pt x="4158" y="0"/>
                  </a:lnTo>
                  <a:lnTo>
                    <a:pt x="4158" y="0"/>
                  </a:lnTo>
                  <a:close/>
                  <a:moveTo>
                    <a:pt x="4224" y="649"/>
                  </a:moveTo>
                  <a:lnTo>
                    <a:pt x="4224" y="649"/>
                  </a:lnTo>
                  <a:lnTo>
                    <a:pt x="4222" y="663"/>
                  </a:lnTo>
                  <a:lnTo>
                    <a:pt x="4219" y="676"/>
                  </a:lnTo>
                  <a:lnTo>
                    <a:pt x="4212" y="689"/>
                  </a:lnTo>
                  <a:lnTo>
                    <a:pt x="4203" y="699"/>
                  </a:lnTo>
                  <a:lnTo>
                    <a:pt x="4193" y="708"/>
                  </a:lnTo>
                  <a:lnTo>
                    <a:pt x="4180" y="715"/>
                  </a:lnTo>
                  <a:lnTo>
                    <a:pt x="4168" y="718"/>
                  </a:lnTo>
                  <a:lnTo>
                    <a:pt x="4153" y="719"/>
                  </a:lnTo>
                  <a:lnTo>
                    <a:pt x="144" y="719"/>
                  </a:lnTo>
                  <a:lnTo>
                    <a:pt x="144" y="719"/>
                  </a:lnTo>
                  <a:lnTo>
                    <a:pt x="130" y="718"/>
                  </a:lnTo>
                  <a:lnTo>
                    <a:pt x="117" y="715"/>
                  </a:lnTo>
                  <a:lnTo>
                    <a:pt x="104" y="708"/>
                  </a:lnTo>
                  <a:lnTo>
                    <a:pt x="94" y="699"/>
                  </a:lnTo>
                  <a:lnTo>
                    <a:pt x="86" y="689"/>
                  </a:lnTo>
                  <a:lnTo>
                    <a:pt x="80" y="676"/>
                  </a:lnTo>
                  <a:lnTo>
                    <a:pt x="75" y="663"/>
                  </a:lnTo>
                  <a:lnTo>
                    <a:pt x="74" y="649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5" y="126"/>
                  </a:lnTo>
                  <a:lnTo>
                    <a:pt x="80" y="113"/>
                  </a:lnTo>
                  <a:lnTo>
                    <a:pt x="86" y="101"/>
                  </a:lnTo>
                  <a:lnTo>
                    <a:pt x="94" y="91"/>
                  </a:lnTo>
                  <a:lnTo>
                    <a:pt x="104" y="81"/>
                  </a:lnTo>
                  <a:lnTo>
                    <a:pt x="117" y="75"/>
                  </a:lnTo>
                  <a:lnTo>
                    <a:pt x="130" y="72"/>
                  </a:lnTo>
                  <a:lnTo>
                    <a:pt x="144" y="70"/>
                  </a:lnTo>
                  <a:lnTo>
                    <a:pt x="4153" y="70"/>
                  </a:lnTo>
                  <a:lnTo>
                    <a:pt x="4153" y="70"/>
                  </a:lnTo>
                  <a:lnTo>
                    <a:pt x="4168" y="72"/>
                  </a:lnTo>
                  <a:lnTo>
                    <a:pt x="4180" y="75"/>
                  </a:lnTo>
                  <a:lnTo>
                    <a:pt x="4193" y="81"/>
                  </a:lnTo>
                  <a:lnTo>
                    <a:pt x="4203" y="91"/>
                  </a:lnTo>
                  <a:lnTo>
                    <a:pt x="4212" y="101"/>
                  </a:lnTo>
                  <a:lnTo>
                    <a:pt x="4219" y="113"/>
                  </a:lnTo>
                  <a:lnTo>
                    <a:pt x="4222" y="126"/>
                  </a:lnTo>
                  <a:lnTo>
                    <a:pt x="4224" y="141"/>
                  </a:lnTo>
                  <a:lnTo>
                    <a:pt x="4224" y="6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  <p:sp>
          <p:nvSpPr>
            <p:cNvPr id="82" name="Freeform 47"/>
            <p:cNvSpPr>
              <a:spLocks/>
            </p:cNvSpPr>
            <p:nvPr userDrawn="1"/>
          </p:nvSpPr>
          <p:spPr bwMode="auto">
            <a:xfrm>
              <a:off x="1108076" y="2470151"/>
              <a:ext cx="506413" cy="612775"/>
            </a:xfrm>
            <a:custGeom>
              <a:avLst/>
              <a:gdLst>
                <a:gd name="T0" fmla="*/ 88 w 319"/>
                <a:gd name="T1" fmla="*/ 181 h 386"/>
                <a:gd name="T2" fmla="*/ 208 w 319"/>
                <a:gd name="T3" fmla="*/ 0 h 386"/>
                <a:gd name="T4" fmla="*/ 296 w 319"/>
                <a:gd name="T5" fmla="*/ 0 h 386"/>
                <a:gd name="T6" fmla="*/ 203 w 319"/>
                <a:gd name="T7" fmla="*/ 137 h 386"/>
                <a:gd name="T8" fmla="*/ 319 w 319"/>
                <a:gd name="T9" fmla="*/ 386 h 386"/>
                <a:gd name="T10" fmla="*/ 220 w 319"/>
                <a:gd name="T11" fmla="*/ 386 h 386"/>
                <a:gd name="T12" fmla="*/ 143 w 319"/>
                <a:gd name="T13" fmla="*/ 219 h 386"/>
                <a:gd name="T14" fmla="*/ 88 w 319"/>
                <a:gd name="T15" fmla="*/ 298 h 386"/>
                <a:gd name="T16" fmla="*/ 88 w 319"/>
                <a:gd name="T17" fmla="*/ 386 h 386"/>
                <a:gd name="T18" fmla="*/ 0 w 319"/>
                <a:gd name="T19" fmla="*/ 386 h 386"/>
                <a:gd name="T20" fmla="*/ 0 w 319"/>
                <a:gd name="T21" fmla="*/ 0 h 386"/>
                <a:gd name="T22" fmla="*/ 88 w 319"/>
                <a:gd name="T23" fmla="*/ 0 h 386"/>
                <a:gd name="T24" fmla="*/ 88 w 319"/>
                <a:gd name="T25" fmla="*/ 18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9" h="386">
                  <a:moveTo>
                    <a:pt x="88" y="181"/>
                  </a:moveTo>
                  <a:lnTo>
                    <a:pt x="208" y="0"/>
                  </a:lnTo>
                  <a:lnTo>
                    <a:pt x="296" y="0"/>
                  </a:lnTo>
                  <a:lnTo>
                    <a:pt x="203" y="137"/>
                  </a:lnTo>
                  <a:lnTo>
                    <a:pt x="319" y="386"/>
                  </a:lnTo>
                  <a:lnTo>
                    <a:pt x="220" y="386"/>
                  </a:lnTo>
                  <a:lnTo>
                    <a:pt x="143" y="219"/>
                  </a:lnTo>
                  <a:lnTo>
                    <a:pt x="88" y="298"/>
                  </a:lnTo>
                  <a:lnTo>
                    <a:pt x="88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  <p:sp>
          <p:nvSpPr>
            <p:cNvPr id="83" name="Freeform 48"/>
            <p:cNvSpPr>
              <a:spLocks noEditPoints="1"/>
            </p:cNvSpPr>
            <p:nvPr userDrawn="1"/>
          </p:nvSpPr>
          <p:spPr bwMode="auto">
            <a:xfrm>
              <a:off x="1624013" y="2459038"/>
              <a:ext cx="527050" cy="633413"/>
            </a:xfrm>
            <a:custGeom>
              <a:avLst/>
              <a:gdLst>
                <a:gd name="T0" fmla="*/ 32 w 332"/>
                <a:gd name="T1" fmla="*/ 322 h 399"/>
                <a:gd name="T2" fmla="*/ 10 w 332"/>
                <a:gd name="T3" fmla="*/ 271 h 399"/>
                <a:gd name="T4" fmla="*/ 2 w 332"/>
                <a:gd name="T5" fmla="*/ 217 h 399"/>
                <a:gd name="T6" fmla="*/ 2 w 332"/>
                <a:gd name="T7" fmla="*/ 180 h 399"/>
                <a:gd name="T8" fmla="*/ 10 w 332"/>
                <a:gd name="T9" fmla="*/ 125 h 399"/>
                <a:gd name="T10" fmla="*/ 31 w 332"/>
                <a:gd name="T11" fmla="*/ 76 h 399"/>
                <a:gd name="T12" fmla="*/ 64 w 332"/>
                <a:gd name="T13" fmla="*/ 35 h 399"/>
                <a:gd name="T14" fmla="*/ 109 w 332"/>
                <a:gd name="T15" fmla="*/ 10 h 399"/>
                <a:gd name="T16" fmla="*/ 167 w 332"/>
                <a:gd name="T17" fmla="*/ 0 h 399"/>
                <a:gd name="T18" fmla="*/ 204 w 332"/>
                <a:gd name="T19" fmla="*/ 3 h 399"/>
                <a:gd name="T20" fmla="*/ 251 w 332"/>
                <a:gd name="T21" fmla="*/ 23 h 399"/>
                <a:gd name="T22" fmla="*/ 291 w 332"/>
                <a:gd name="T23" fmla="*/ 59 h 399"/>
                <a:gd name="T24" fmla="*/ 308 w 332"/>
                <a:gd name="T25" fmla="*/ 92 h 399"/>
                <a:gd name="T26" fmla="*/ 326 w 332"/>
                <a:gd name="T27" fmla="*/ 144 h 399"/>
                <a:gd name="T28" fmla="*/ 332 w 332"/>
                <a:gd name="T29" fmla="*/ 199 h 399"/>
                <a:gd name="T30" fmla="*/ 329 w 332"/>
                <a:gd name="T31" fmla="*/ 234 h 399"/>
                <a:gd name="T32" fmla="*/ 318 w 332"/>
                <a:gd name="T33" fmla="*/ 287 h 399"/>
                <a:gd name="T34" fmla="*/ 295 w 332"/>
                <a:gd name="T35" fmla="*/ 334 h 399"/>
                <a:gd name="T36" fmla="*/ 270 w 332"/>
                <a:gd name="T37" fmla="*/ 362 h 399"/>
                <a:gd name="T38" fmla="*/ 223 w 332"/>
                <a:gd name="T39" fmla="*/ 390 h 399"/>
                <a:gd name="T40" fmla="*/ 167 w 332"/>
                <a:gd name="T41" fmla="*/ 399 h 399"/>
                <a:gd name="T42" fmla="*/ 129 w 332"/>
                <a:gd name="T43" fmla="*/ 395 h 399"/>
                <a:gd name="T44" fmla="*/ 81 w 332"/>
                <a:gd name="T45" fmla="*/ 375 h 399"/>
                <a:gd name="T46" fmla="*/ 42 w 332"/>
                <a:gd name="T47" fmla="*/ 338 h 399"/>
                <a:gd name="T48" fmla="*/ 108 w 332"/>
                <a:gd name="T49" fmla="*/ 119 h 399"/>
                <a:gd name="T50" fmla="*/ 97 w 332"/>
                <a:gd name="T51" fmla="*/ 180 h 399"/>
                <a:gd name="T52" fmla="*/ 97 w 332"/>
                <a:gd name="T53" fmla="*/ 218 h 399"/>
                <a:gd name="T54" fmla="*/ 108 w 332"/>
                <a:gd name="T55" fmla="*/ 281 h 399"/>
                <a:gd name="T56" fmla="*/ 122 w 332"/>
                <a:gd name="T57" fmla="*/ 305 h 399"/>
                <a:gd name="T58" fmla="*/ 145 w 332"/>
                <a:gd name="T59" fmla="*/ 321 h 399"/>
                <a:gd name="T60" fmla="*/ 167 w 332"/>
                <a:gd name="T61" fmla="*/ 326 h 399"/>
                <a:gd name="T62" fmla="*/ 196 w 332"/>
                <a:gd name="T63" fmla="*/ 319 h 399"/>
                <a:gd name="T64" fmla="*/ 215 w 332"/>
                <a:gd name="T65" fmla="*/ 300 h 399"/>
                <a:gd name="T66" fmla="*/ 225 w 332"/>
                <a:gd name="T67" fmla="*/ 281 h 399"/>
                <a:gd name="T68" fmla="*/ 236 w 332"/>
                <a:gd name="T69" fmla="*/ 220 h 399"/>
                <a:gd name="T70" fmla="*/ 236 w 332"/>
                <a:gd name="T71" fmla="*/ 178 h 399"/>
                <a:gd name="T72" fmla="*/ 223 w 332"/>
                <a:gd name="T73" fmla="*/ 112 h 399"/>
                <a:gd name="T74" fmla="*/ 214 w 332"/>
                <a:gd name="T75" fmla="*/ 95 h 399"/>
                <a:gd name="T76" fmla="*/ 194 w 332"/>
                <a:gd name="T77" fmla="*/ 79 h 399"/>
                <a:gd name="T78" fmla="*/ 167 w 332"/>
                <a:gd name="T79" fmla="*/ 74 h 399"/>
                <a:gd name="T80" fmla="*/ 146 w 332"/>
                <a:gd name="T81" fmla="*/ 77 h 399"/>
                <a:gd name="T82" fmla="*/ 124 w 332"/>
                <a:gd name="T83" fmla="*/ 92 h 399"/>
                <a:gd name="T84" fmla="*/ 108 w 332"/>
                <a:gd name="T85" fmla="*/ 11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2" h="399">
                  <a:moveTo>
                    <a:pt x="42" y="338"/>
                  </a:moveTo>
                  <a:lnTo>
                    <a:pt x="42" y="338"/>
                  </a:lnTo>
                  <a:lnTo>
                    <a:pt x="32" y="322"/>
                  </a:lnTo>
                  <a:lnTo>
                    <a:pt x="23" y="306"/>
                  </a:lnTo>
                  <a:lnTo>
                    <a:pt x="16" y="289"/>
                  </a:lnTo>
                  <a:lnTo>
                    <a:pt x="10" y="271"/>
                  </a:lnTo>
                  <a:lnTo>
                    <a:pt x="7" y="253"/>
                  </a:lnTo>
                  <a:lnTo>
                    <a:pt x="4" y="236"/>
                  </a:lnTo>
                  <a:lnTo>
                    <a:pt x="2" y="217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2" y="180"/>
                  </a:lnTo>
                  <a:lnTo>
                    <a:pt x="4" y="160"/>
                  </a:lnTo>
                  <a:lnTo>
                    <a:pt x="7" y="143"/>
                  </a:lnTo>
                  <a:lnTo>
                    <a:pt x="10" y="125"/>
                  </a:lnTo>
                  <a:lnTo>
                    <a:pt x="16" y="108"/>
                  </a:lnTo>
                  <a:lnTo>
                    <a:pt x="23" y="92"/>
                  </a:lnTo>
                  <a:lnTo>
                    <a:pt x="31" y="76"/>
                  </a:lnTo>
                  <a:lnTo>
                    <a:pt x="40" y="61"/>
                  </a:lnTo>
                  <a:lnTo>
                    <a:pt x="52" y="48"/>
                  </a:lnTo>
                  <a:lnTo>
                    <a:pt x="64" y="35"/>
                  </a:lnTo>
                  <a:lnTo>
                    <a:pt x="77" y="26"/>
                  </a:lnTo>
                  <a:lnTo>
                    <a:pt x="93" y="18"/>
                  </a:lnTo>
                  <a:lnTo>
                    <a:pt x="109" y="10"/>
                  </a:lnTo>
                  <a:lnTo>
                    <a:pt x="127" y="5"/>
                  </a:lnTo>
                  <a:lnTo>
                    <a:pt x="146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86" y="2"/>
                  </a:lnTo>
                  <a:lnTo>
                    <a:pt x="204" y="3"/>
                  </a:lnTo>
                  <a:lnTo>
                    <a:pt x="220" y="8"/>
                  </a:lnTo>
                  <a:lnTo>
                    <a:pt x="236" y="15"/>
                  </a:lnTo>
                  <a:lnTo>
                    <a:pt x="251" y="23"/>
                  </a:lnTo>
                  <a:lnTo>
                    <a:pt x="265" y="32"/>
                  </a:lnTo>
                  <a:lnTo>
                    <a:pt x="278" y="45"/>
                  </a:lnTo>
                  <a:lnTo>
                    <a:pt x="291" y="59"/>
                  </a:lnTo>
                  <a:lnTo>
                    <a:pt x="291" y="59"/>
                  </a:lnTo>
                  <a:lnTo>
                    <a:pt x="300" y="74"/>
                  </a:lnTo>
                  <a:lnTo>
                    <a:pt x="308" y="92"/>
                  </a:lnTo>
                  <a:lnTo>
                    <a:pt x="315" y="108"/>
                  </a:lnTo>
                  <a:lnTo>
                    <a:pt x="321" y="125"/>
                  </a:lnTo>
                  <a:lnTo>
                    <a:pt x="326" y="144"/>
                  </a:lnTo>
                  <a:lnTo>
                    <a:pt x="329" y="162"/>
                  </a:lnTo>
                  <a:lnTo>
                    <a:pt x="331" y="181"/>
                  </a:lnTo>
                  <a:lnTo>
                    <a:pt x="332" y="199"/>
                  </a:lnTo>
                  <a:lnTo>
                    <a:pt x="332" y="199"/>
                  </a:lnTo>
                  <a:lnTo>
                    <a:pt x="331" y="217"/>
                  </a:lnTo>
                  <a:lnTo>
                    <a:pt x="329" y="234"/>
                  </a:lnTo>
                  <a:lnTo>
                    <a:pt x="326" y="252"/>
                  </a:lnTo>
                  <a:lnTo>
                    <a:pt x="323" y="270"/>
                  </a:lnTo>
                  <a:lnTo>
                    <a:pt x="318" y="287"/>
                  </a:lnTo>
                  <a:lnTo>
                    <a:pt x="311" y="303"/>
                  </a:lnTo>
                  <a:lnTo>
                    <a:pt x="303" y="319"/>
                  </a:lnTo>
                  <a:lnTo>
                    <a:pt x="295" y="334"/>
                  </a:lnTo>
                  <a:lnTo>
                    <a:pt x="295" y="334"/>
                  </a:lnTo>
                  <a:lnTo>
                    <a:pt x="283" y="348"/>
                  </a:lnTo>
                  <a:lnTo>
                    <a:pt x="270" y="362"/>
                  </a:lnTo>
                  <a:lnTo>
                    <a:pt x="255" y="374"/>
                  </a:lnTo>
                  <a:lnTo>
                    <a:pt x="239" y="383"/>
                  </a:lnTo>
                  <a:lnTo>
                    <a:pt x="223" y="390"/>
                  </a:lnTo>
                  <a:lnTo>
                    <a:pt x="204" y="395"/>
                  </a:lnTo>
                  <a:lnTo>
                    <a:pt x="186" y="398"/>
                  </a:lnTo>
                  <a:lnTo>
                    <a:pt x="167" y="399"/>
                  </a:lnTo>
                  <a:lnTo>
                    <a:pt x="167" y="399"/>
                  </a:lnTo>
                  <a:lnTo>
                    <a:pt x="148" y="398"/>
                  </a:lnTo>
                  <a:lnTo>
                    <a:pt x="129" y="395"/>
                  </a:lnTo>
                  <a:lnTo>
                    <a:pt x="113" y="391"/>
                  </a:lnTo>
                  <a:lnTo>
                    <a:pt x="97" y="385"/>
                  </a:lnTo>
                  <a:lnTo>
                    <a:pt x="81" y="375"/>
                  </a:lnTo>
                  <a:lnTo>
                    <a:pt x="66" y="366"/>
                  </a:lnTo>
                  <a:lnTo>
                    <a:pt x="53" y="353"/>
                  </a:lnTo>
                  <a:lnTo>
                    <a:pt x="42" y="338"/>
                  </a:lnTo>
                  <a:lnTo>
                    <a:pt x="42" y="338"/>
                  </a:lnTo>
                  <a:close/>
                  <a:moveTo>
                    <a:pt x="108" y="119"/>
                  </a:moveTo>
                  <a:lnTo>
                    <a:pt x="108" y="119"/>
                  </a:lnTo>
                  <a:lnTo>
                    <a:pt x="103" y="138"/>
                  </a:lnTo>
                  <a:lnTo>
                    <a:pt x="98" y="159"/>
                  </a:lnTo>
                  <a:lnTo>
                    <a:pt x="97" y="180"/>
                  </a:lnTo>
                  <a:lnTo>
                    <a:pt x="95" y="199"/>
                  </a:lnTo>
                  <a:lnTo>
                    <a:pt x="95" y="199"/>
                  </a:lnTo>
                  <a:lnTo>
                    <a:pt x="97" y="218"/>
                  </a:lnTo>
                  <a:lnTo>
                    <a:pt x="98" y="239"/>
                  </a:lnTo>
                  <a:lnTo>
                    <a:pt x="101" y="260"/>
                  </a:lnTo>
                  <a:lnTo>
                    <a:pt x="108" y="281"/>
                  </a:lnTo>
                  <a:lnTo>
                    <a:pt x="111" y="289"/>
                  </a:lnTo>
                  <a:lnTo>
                    <a:pt x="116" y="298"/>
                  </a:lnTo>
                  <a:lnTo>
                    <a:pt x="122" y="305"/>
                  </a:lnTo>
                  <a:lnTo>
                    <a:pt x="129" y="313"/>
                  </a:lnTo>
                  <a:lnTo>
                    <a:pt x="137" y="318"/>
                  </a:lnTo>
                  <a:lnTo>
                    <a:pt x="145" y="321"/>
                  </a:lnTo>
                  <a:lnTo>
                    <a:pt x="156" y="324"/>
                  </a:lnTo>
                  <a:lnTo>
                    <a:pt x="167" y="326"/>
                  </a:lnTo>
                  <a:lnTo>
                    <a:pt x="167" y="326"/>
                  </a:lnTo>
                  <a:lnTo>
                    <a:pt x="178" y="324"/>
                  </a:lnTo>
                  <a:lnTo>
                    <a:pt x="188" y="322"/>
                  </a:lnTo>
                  <a:lnTo>
                    <a:pt x="196" y="319"/>
                  </a:lnTo>
                  <a:lnTo>
                    <a:pt x="204" y="314"/>
                  </a:lnTo>
                  <a:lnTo>
                    <a:pt x="210" y="308"/>
                  </a:lnTo>
                  <a:lnTo>
                    <a:pt x="215" y="300"/>
                  </a:lnTo>
                  <a:lnTo>
                    <a:pt x="220" y="290"/>
                  </a:lnTo>
                  <a:lnTo>
                    <a:pt x="225" y="281"/>
                  </a:lnTo>
                  <a:lnTo>
                    <a:pt x="225" y="281"/>
                  </a:lnTo>
                  <a:lnTo>
                    <a:pt x="231" y="261"/>
                  </a:lnTo>
                  <a:lnTo>
                    <a:pt x="234" y="241"/>
                  </a:lnTo>
                  <a:lnTo>
                    <a:pt x="236" y="220"/>
                  </a:lnTo>
                  <a:lnTo>
                    <a:pt x="236" y="199"/>
                  </a:lnTo>
                  <a:lnTo>
                    <a:pt x="236" y="199"/>
                  </a:lnTo>
                  <a:lnTo>
                    <a:pt x="236" y="178"/>
                  </a:lnTo>
                  <a:lnTo>
                    <a:pt x="234" y="156"/>
                  </a:lnTo>
                  <a:lnTo>
                    <a:pt x="230" y="133"/>
                  </a:lnTo>
                  <a:lnTo>
                    <a:pt x="223" y="112"/>
                  </a:lnTo>
                  <a:lnTo>
                    <a:pt x="223" y="112"/>
                  </a:lnTo>
                  <a:lnTo>
                    <a:pt x="218" y="103"/>
                  </a:lnTo>
                  <a:lnTo>
                    <a:pt x="214" y="95"/>
                  </a:lnTo>
                  <a:lnTo>
                    <a:pt x="207" y="88"/>
                  </a:lnTo>
                  <a:lnTo>
                    <a:pt x="201" y="84"/>
                  </a:lnTo>
                  <a:lnTo>
                    <a:pt x="194" y="79"/>
                  </a:lnTo>
                  <a:lnTo>
                    <a:pt x="186" y="77"/>
                  </a:lnTo>
                  <a:lnTo>
                    <a:pt x="177" y="76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56" y="76"/>
                  </a:lnTo>
                  <a:lnTo>
                    <a:pt x="146" y="77"/>
                  </a:lnTo>
                  <a:lnTo>
                    <a:pt x="137" y="80"/>
                  </a:lnTo>
                  <a:lnTo>
                    <a:pt x="130" y="85"/>
                  </a:lnTo>
                  <a:lnTo>
                    <a:pt x="124" y="92"/>
                  </a:lnTo>
                  <a:lnTo>
                    <a:pt x="117" y="100"/>
                  </a:lnTo>
                  <a:lnTo>
                    <a:pt x="113" y="108"/>
                  </a:lnTo>
                  <a:lnTo>
                    <a:pt x="108" y="119"/>
                  </a:lnTo>
                  <a:lnTo>
                    <a:pt x="108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  <p:sp>
          <p:nvSpPr>
            <p:cNvPr id="84" name="Freeform 49"/>
            <p:cNvSpPr>
              <a:spLocks/>
            </p:cNvSpPr>
            <p:nvPr userDrawn="1"/>
          </p:nvSpPr>
          <p:spPr bwMode="auto">
            <a:xfrm>
              <a:off x="2238376" y="2470151"/>
              <a:ext cx="473075" cy="612775"/>
            </a:xfrm>
            <a:custGeom>
              <a:avLst/>
              <a:gdLst>
                <a:gd name="T0" fmla="*/ 298 w 298"/>
                <a:gd name="T1" fmla="*/ 386 h 386"/>
                <a:gd name="T2" fmla="*/ 221 w 298"/>
                <a:gd name="T3" fmla="*/ 386 h 386"/>
                <a:gd name="T4" fmla="*/ 72 w 298"/>
                <a:gd name="T5" fmla="*/ 126 h 386"/>
                <a:gd name="T6" fmla="*/ 70 w 298"/>
                <a:gd name="T7" fmla="*/ 126 h 386"/>
                <a:gd name="T8" fmla="*/ 70 w 298"/>
                <a:gd name="T9" fmla="*/ 386 h 386"/>
                <a:gd name="T10" fmla="*/ 0 w 298"/>
                <a:gd name="T11" fmla="*/ 386 h 386"/>
                <a:gd name="T12" fmla="*/ 0 w 298"/>
                <a:gd name="T13" fmla="*/ 0 h 386"/>
                <a:gd name="T14" fmla="*/ 98 w 298"/>
                <a:gd name="T15" fmla="*/ 0 h 386"/>
                <a:gd name="T16" fmla="*/ 228 w 298"/>
                <a:gd name="T17" fmla="*/ 227 h 386"/>
                <a:gd name="T18" fmla="*/ 228 w 298"/>
                <a:gd name="T19" fmla="*/ 227 h 386"/>
                <a:gd name="T20" fmla="*/ 228 w 298"/>
                <a:gd name="T21" fmla="*/ 0 h 386"/>
                <a:gd name="T22" fmla="*/ 298 w 298"/>
                <a:gd name="T23" fmla="*/ 0 h 386"/>
                <a:gd name="T24" fmla="*/ 298 w 298"/>
                <a:gd name="T2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386">
                  <a:moveTo>
                    <a:pt x="298" y="386"/>
                  </a:moveTo>
                  <a:lnTo>
                    <a:pt x="221" y="386"/>
                  </a:lnTo>
                  <a:lnTo>
                    <a:pt x="72" y="126"/>
                  </a:lnTo>
                  <a:lnTo>
                    <a:pt x="70" y="126"/>
                  </a:lnTo>
                  <a:lnTo>
                    <a:pt x="70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228" y="227"/>
                  </a:lnTo>
                  <a:lnTo>
                    <a:pt x="228" y="227"/>
                  </a:lnTo>
                  <a:lnTo>
                    <a:pt x="228" y="0"/>
                  </a:lnTo>
                  <a:lnTo>
                    <a:pt x="298" y="0"/>
                  </a:lnTo>
                  <a:lnTo>
                    <a:pt x="298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  <p:sp>
          <p:nvSpPr>
            <p:cNvPr id="85" name="Freeform 50"/>
            <p:cNvSpPr>
              <a:spLocks/>
            </p:cNvSpPr>
            <p:nvPr userDrawn="1"/>
          </p:nvSpPr>
          <p:spPr bwMode="auto">
            <a:xfrm>
              <a:off x="2824163" y="2470151"/>
              <a:ext cx="436563" cy="612775"/>
            </a:xfrm>
            <a:custGeom>
              <a:avLst/>
              <a:gdLst>
                <a:gd name="T0" fmla="*/ 91 w 275"/>
                <a:gd name="T1" fmla="*/ 73 h 386"/>
                <a:gd name="T2" fmla="*/ 91 w 275"/>
                <a:gd name="T3" fmla="*/ 161 h 386"/>
                <a:gd name="T4" fmla="*/ 237 w 275"/>
                <a:gd name="T5" fmla="*/ 161 h 386"/>
                <a:gd name="T6" fmla="*/ 237 w 275"/>
                <a:gd name="T7" fmla="*/ 235 h 386"/>
                <a:gd name="T8" fmla="*/ 91 w 275"/>
                <a:gd name="T9" fmla="*/ 235 h 386"/>
                <a:gd name="T10" fmla="*/ 91 w 275"/>
                <a:gd name="T11" fmla="*/ 386 h 386"/>
                <a:gd name="T12" fmla="*/ 0 w 275"/>
                <a:gd name="T13" fmla="*/ 386 h 386"/>
                <a:gd name="T14" fmla="*/ 0 w 275"/>
                <a:gd name="T15" fmla="*/ 0 h 386"/>
                <a:gd name="T16" fmla="*/ 275 w 275"/>
                <a:gd name="T17" fmla="*/ 0 h 386"/>
                <a:gd name="T18" fmla="*/ 275 w 275"/>
                <a:gd name="T19" fmla="*/ 73 h 386"/>
                <a:gd name="T20" fmla="*/ 91 w 275"/>
                <a:gd name="T21" fmla="*/ 7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386">
                  <a:moveTo>
                    <a:pt x="91" y="73"/>
                  </a:moveTo>
                  <a:lnTo>
                    <a:pt x="91" y="161"/>
                  </a:lnTo>
                  <a:lnTo>
                    <a:pt x="237" y="161"/>
                  </a:lnTo>
                  <a:lnTo>
                    <a:pt x="237" y="235"/>
                  </a:lnTo>
                  <a:lnTo>
                    <a:pt x="91" y="235"/>
                  </a:lnTo>
                  <a:lnTo>
                    <a:pt x="9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275" y="73"/>
                  </a:lnTo>
                  <a:lnTo>
                    <a:pt x="9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  <p:sp>
          <p:nvSpPr>
            <p:cNvPr id="86" name="Rectangle 51"/>
            <p:cNvSpPr>
              <a:spLocks noChangeArrowheads="1"/>
            </p:cNvSpPr>
            <p:nvPr userDrawn="1"/>
          </p:nvSpPr>
          <p:spPr bwMode="auto">
            <a:xfrm>
              <a:off x="3306763" y="2470151"/>
              <a:ext cx="142875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  <p:sp>
          <p:nvSpPr>
            <p:cNvPr id="87" name="Freeform 52"/>
            <p:cNvSpPr>
              <a:spLocks noEditPoints="1"/>
            </p:cNvSpPr>
            <p:nvPr userDrawn="1"/>
          </p:nvSpPr>
          <p:spPr bwMode="auto">
            <a:xfrm>
              <a:off x="3567113" y="2470151"/>
              <a:ext cx="506413" cy="612775"/>
            </a:xfrm>
            <a:custGeom>
              <a:avLst/>
              <a:gdLst>
                <a:gd name="T0" fmla="*/ 112 w 319"/>
                <a:gd name="T1" fmla="*/ 0 h 386"/>
                <a:gd name="T2" fmla="*/ 171 w 319"/>
                <a:gd name="T3" fmla="*/ 3 h 386"/>
                <a:gd name="T4" fmla="*/ 208 w 319"/>
                <a:gd name="T5" fmla="*/ 11 h 386"/>
                <a:gd name="T6" fmla="*/ 242 w 319"/>
                <a:gd name="T7" fmla="*/ 28 h 386"/>
                <a:gd name="T8" fmla="*/ 258 w 319"/>
                <a:gd name="T9" fmla="*/ 43 h 386"/>
                <a:gd name="T10" fmla="*/ 285 w 319"/>
                <a:gd name="T11" fmla="*/ 75 h 386"/>
                <a:gd name="T12" fmla="*/ 305 w 319"/>
                <a:gd name="T13" fmla="*/ 110 h 386"/>
                <a:gd name="T14" fmla="*/ 314 w 319"/>
                <a:gd name="T15" fmla="*/ 150 h 386"/>
                <a:gd name="T16" fmla="*/ 319 w 319"/>
                <a:gd name="T17" fmla="*/ 192 h 386"/>
                <a:gd name="T18" fmla="*/ 317 w 319"/>
                <a:gd name="T19" fmla="*/ 211 h 386"/>
                <a:gd name="T20" fmla="*/ 311 w 319"/>
                <a:gd name="T21" fmla="*/ 248 h 386"/>
                <a:gd name="T22" fmla="*/ 300 w 319"/>
                <a:gd name="T23" fmla="*/ 285 h 386"/>
                <a:gd name="T24" fmla="*/ 281 w 319"/>
                <a:gd name="T25" fmla="*/ 317 h 386"/>
                <a:gd name="T26" fmla="*/ 268 w 319"/>
                <a:gd name="T27" fmla="*/ 333 h 386"/>
                <a:gd name="T28" fmla="*/ 237 w 319"/>
                <a:gd name="T29" fmla="*/ 359 h 386"/>
                <a:gd name="T30" fmla="*/ 204 w 319"/>
                <a:gd name="T31" fmla="*/ 375 h 386"/>
                <a:gd name="T32" fmla="*/ 167 w 319"/>
                <a:gd name="T33" fmla="*/ 384 h 386"/>
                <a:gd name="T34" fmla="*/ 128 w 319"/>
                <a:gd name="T35" fmla="*/ 386 h 386"/>
                <a:gd name="T36" fmla="*/ 0 w 319"/>
                <a:gd name="T37" fmla="*/ 0 h 386"/>
                <a:gd name="T38" fmla="*/ 90 w 319"/>
                <a:gd name="T39" fmla="*/ 314 h 386"/>
                <a:gd name="T40" fmla="*/ 120 w 319"/>
                <a:gd name="T41" fmla="*/ 314 h 386"/>
                <a:gd name="T42" fmla="*/ 147 w 319"/>
                <a:gd name="T43" fmla="*/ 312 h 386"/>
                <a:gd name="T44" fmla="*/ 168 w 319"/>
                <a:gd name="T45" fmla="*/ 306 h 386"/>
                <a:gd name="T46" fmla="*/ 187 w 319"/>
                <a:gd name="T47" fmla="*/ 293 h 386"/>
                <a:gd name="T48" fmla="*/ 204 w 319"/>
                <a:gd name="T49" fmla="*/ 272 h 386"/>
                <a:gd name="T50" fmla="*/ 213 w 319"/>
                <a:gd name="T51" fmla="*/ 253 h 386"/>
                <a:gd name="T52" fmla="*/ 224 w 319"/>
                <a:gd name="T53" fmla="*/ 210 h 386"/>
                <a:gd name="T54" fmla="*/ 226 w 319"/>
                <a:gd name="T55" fmla="*/ 189 h 386"/>
                <a:gd name="T56" fmla="*/ 218 w 319"/>
                <a:gd name="T57" fmla="*/ 142 h 386"/>
                <a:gd name="T58" fmla="*/ 210 w 319"/>
                <a:gd name="T59" fmla="*/ 121 h 386"/>
                <a:gd name="T60" fmla="*/ 197 w 319"/>
                <a:gd name="T61" fmla="*/ 101 h 386"/>
                <a:gd name="T62" fmla="*/ 189 w 319"/>
                <a:gd name="T63" fmla="*/ 93 h 386"/>
                <a:gd name="T64" fmla="*/ 173 w 319"/>
                <a:gd name="T65" fmla="*/ 80 h 386"/>
                <a:gd name="T66" fmla="*/ 154 w 319"/>
                <a:gd name="T67" fmla="*/ 73 h 386"/>
                <a:gd name="T68" fmla="*/ 122 w 319"/>
                <a:gd name="T69" fmla="*/ 70 h 386"/>
                <a:gd name="T70" fmla="*/ 90 w 319"/>
                <a:gd name="T71" fmla="*/ 31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9" h="386">
                  <a:moveTo>
                    <a:pt x="112" y="0"/>
                  </a:moveTo>
                  <a:lnTo>
                    <a:pt x="112" y="0"/>
                  </a:lnTo>
                  <a:lnTo>
                    <a:pt x="152" y="0"/>
                  </a:lnTo>
                  <a:lnTo>
                    <a:pt x="171" y="3"/>
                  </a:lnTo>
                  <a:lnTo>
                    <a:pt x="191" y="6"/>
                  </a:lnTo>
                  <a:lnTo>
                    <a:pt x="208" y="11"/>
                  </a:lnTo>
                  <a:lnTo>
                    <a:pt x="226" y="19"/>
                  </a:lnTo>
                  <a:lnTo>
                    <a:pt x="242" y="28"/>
                  </a:lnTo>
                  <a:lnTo>
                    <a:pt x="258" y="43"/>
                  </a:lnTo>
                  <a:lnTo>
                    <a:pt x="258" y="43"/>
                  </a:lnTo>
                  <a:lnTo>
                    <a:pt x="272" y="57"/>
                  </a:lnTo>
                  <a:lnTo>
                    <a:pt x="285" y="75"/>
                  </a:lnTo>
                  <a:lnTo>
                    <a:pt x="297" y="93"/>
                  </a:lnTo>
                  <a:lnTo>
                    <a:pt x="305" y="110"/>
                  </a:lnTo>
                  <a:lnTo>
                    <a:pt x="311" y="129"/>
                  </a:lnTo>
                  <a:lnTo>
                    <a:pt x="314" y="150"/>
                  </a:lnTo>
                  <a:lnTo>
                    <a:pt x="317" y="171"/>
                  </a:lnTo>
                  <a:lnTo>
                    <a:pt x="319" y="192"/>
                  </a:lnTo>
                  <a:lnTo>
                    <a:pt x="319" y="192"/>
                  </a:lnTo>
                  <a:lnTo>
                    <a:pt x="317" y="211"/>
                  </a:lnTo>
                  <a:lnTo>
                    <a:pt x="316" y="230"/>
                  </a:lnTo>
                  <a:lnTo>
                    <a:pt x="311" y="248"/>
                  </a:lnTo>
                  <a:lnTo>
                    <a:pt x="306" y="267"/>
                  </a:lnTo>
                  <a:lnTo>
                    <a:pt x="300" y="285"/>
                  </a:lnTo>
                  <a:lnTo>
                    <a:pt x="290" y="301"/>
                  </a:lnTo>
                  <a:lnTo>
                    <a:pt x="281" y="317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53" y="347"/>
                  </a:lnTo>
                  <a:lnTo>
                    <a:pt x="237" y="359"/>
                  </a:lnTo>
                  <a:lnTo>
                    <a:pt x="221" y="368"/>
                  </a:lnTo>
                  <a:lnTo>
                    <a:pt x="204" y="375"/>
                  </a:lnTo>
                  <a:lnTo>
                    <a:pt x="186" y="381"/>
                  </a:lnTo>
                  <a:lnTo>
                    <a:pt x="167" y="384"/>
                  </a:lnTo>
                  <a:lnTo>
                    <a:pt x="147" y="386"/>
                  </a:lnTo>
                  <a:lnTo>
                    <a:pt x="128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112" y="0"/>
                  </a:lnTo>
                  <a:close/>
                  <a:moveTo>
                    <a:pt x="90" y="314"/>
                  </a:moveTo>
                  <a:lnTo>
                    <a:pt x="120" y="314"/>
                  </a:lnTo>
                  <a:lnTo>
                    <a:pt x="120" y="314"/>
                  </a:lnTo>
                  <a:lnTo>
                    <a:pt x="135" y="314"/>
                  </a:lnTo>
                  <a:lnTo>
                    <a:pt x="147" y="312"/>
                  </a:lnTo>
                  <a:lnTo>
                    <a:pt x="159" y="309"/>
                  </a:lnTo>
                  <a:lnTo>
                    <a:pt x="168" y="306"/>
                  </a:lnTo>
                  <a:lnTo>
                    <a:pt x="178" y="299"/>
                  </a:lnTo>
                  <a:lnTo>
                    <a:pt x="187" y="293"/>
                  </a:lnTo>
                  <a:lnTo>
                    <a:pt x="196" y="283"/>
                  </a:lnTo>
                  <a:lnTo>
                    <a:pt x="204" y="272"/>
                  </a:lnTo>
                  <a:lnTo>
                    <a:pt x="204" y="272"/>
                  </a:lnTo>
                  <a:lnTo>
                    <a:pt x="213" y="253"/>
                  </a:lnTo>
                  <a:lnTo>
                    <a:pt x="220" y="232"/>
                  </a:lnTo>
                  <a:lnTo>
                    <a:pt x="224" y="210"/>
                  </a:lnTo>
                  <a:lnTo>
                    <a:pt x="226" y="189"/>
                  </a:lnTo>
                  <a:lnTo>
                    <a:pt x="226" y="189"/>
                  </a:lnTo>
                  <a:lnTo>
                    <a:pt x="223" y="166"/>
                  </a:lnTo>
                  <a:lnTo>
                    <a:pt x="218" y="142"/>
                  </a:lnTo>
                  <a:lnTo>
                    <a:pt x="215" y="131"/>
                  </a:lnTo>
                  <a:lnTo>
                    <a:pt x="210" y="121"/>
                  </a:lnTo>
                  <a:lnTo>
                    <a:pt x="204" y="110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89" y="93"/>
                  </a:lnTo>
                  <a:lnTo>
                    <a:pt x="181" y="85"/>
                  </a:lnTo>
                  <a:lnTo>
                    <a:pt x="173" y="80"/>
                  </a:lnTo>
                  <a:lnTo>
                    <a:pt x="163" y="75"/>
                  </a:lnTo>
                  <a:lnTo>
                    <a:pt x="154" y="73"/>
                  </a:lnTo>
                  <a:lnTo>
                    <a:pt x="144" y="72"/>
                  </a:lnTo>
                  <a:lnTo>
                    <a:pt x="122" y="70"/>
                  </a:lnTo>
                  <a:lnTo>
                    <a:pt x="90" y="70"/>
                  </a:lnTo>
                  <a:lnTo>
                    <a:pt x="9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  <p:sp>
          <p:nvSpPr>
            <p:cNvPr id="88" name="Freeform 53"/>
            <p:cNvSpPr>
              <a:spLocks/>
            </p:cNvSpPr>
            <p:nvPr userDrawn="1"/>
          </p:nvSpPr>
          <p:spPr bwMode="auto">
            <a:xfrm>
              <a:off x="4154488" y="2470151"/>
              <a:ext cx="441325" cy="612775"/>
            </a:xfrm>
            <a:custGeom>
              <a:avLst/>
              <a:gdLst>
                <a:gd name="T0" fmla="*/ 92 w 278"/>
                <a:gd name="T1" fmla="*/ 73 h 386"/>
                <a:gd name="T2" fmla="*/ 92 w 278"/>
                <a:gd name="T3" fmla="*/ 152 h 386"/>
                <a:gd name="T4" fmla="*/ 238 w 278"/>
                <a:gd name="T5" fmla="*/ 152 h 386"/>
                <a:gd name="T6" fmla="*/ 238 w 278"/>
                <a:gd name="T7" fmla="*/ 226 h 386"/>
                <a:gd name="T8" fmla="*/ 92 w 278"/>
                <a:gd name="T9" fmla="*/ 226 h 386"/>
                <a:gd name="T10" fmla="*/ 92 w 278"/>
                <a:gd name="T11" fmla="*/ 311 h 386"/>
                <a:gd name="T12" fmla="*/ 278 w 278"/>
                <a:gd name="T13" fmla="*/ 311 h 386"/>
                <a:gd name="T14" fmla="*/ 278 w 278"/>
                <a:gd name="T15" fmla="*/ 386 h 386"/>
                <a:gd name="T16" fmla="*/ 0 w 278"/>
                <a:gd name="T17" fmla="*/ 386 h 386"/>
                <a:gd name="T18" fmla="*/ 0 w 278"/>
                <a:gd name="T19" fmla="*/ 0 h 386"/>
                <a:gd name="T20" fmla="*/ 278 w 278"/>
                <a:gd name="T21" fmla="*/ 0 h 386"/>
                <a:gd name="T22" fmla="*/ 278 w 278"/>
                <a:gd name="T23" fmla="*/ 73 h 386"/>
                <a:gd name="T24" fmla="*/ 92 w 278"/>
                <a:gd name="T25" fmla="*/ 7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86">
                  <a:moveTo>
                    <a:pt x="92" y="73"/>
                  </a:moveTo>
                  <a:lnTo>
                    <a:pt x="92" y="152"/>
                  </a:lnTo>
                  <a:lnTo>
                    <a:pt x="238" y="152"/>
                  </a:lnTo>
                  <a:lnTo>
                    <a:pt x="238" y="226"/>
                  </a:lnTo>
                  <a:lnTo>
                    <a:pt x="92" y="226"/>
                  </a:lnTo>
                  <a:lnTo>
                    <a:pt x="92" y="311"/>
                  </a:lnTo>
                  <a:lnTo>
                    <a:pt x="278" y="311"/>
                  </a:lnTo>
                  <a:lnTo>
                    <a:pt x="278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78" y="0"/>
                  </a:lnTo>
                  <a:lnTo>
                    <a:pt x="278" y="73"/>
                  </a:lnTo>
                  <a:lnTo>
                    <a:pt x="9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  <p:sp>
          <p:nvSpPr>
            <p:cNvPr id="89" name="Freeform 54"/>
            <p:cNvSpPr>
              <a:spLocks/>
            </p:cNvSpPr>
            <p:nvPr userDrawn="1"/>
          </p:nvSpPr>
          <p:spPr bwMode="auto">
            <a:xfrm>
              <a:off x="4672013" y="2470151"/>
              <a:ext cx="473075" cy="612775"/>
            </a:xfrm>
            <a:custGeom>
              <a:avLst/>
              <a:gdLst>
                <a:gd name="T0" fmla="*/ 298 w 298"/>
                <a:gd name="T1" fmla="*/ 386 h 386"/>
                <a:gd name="T2" fmla="*/ 220 w 298"/>
                <a:gd name="T3" fmla="*/ 386 h 386"/>
                <a:gd name="T4" fmla="*/ 72 w 298"/>
                <a:gd name="T5" fmla="*/ 126 h 386"/>
                <a:gd name="T6" fmla="*/ 69 w 298"/>
                <a:gd name="T7" fmla="*/ 126 h 386"/>
                <a:gd name="T8" fmla="*/ 69 w 298"/>
                <a:gd name="T9" fmla="*/ 386 h 386"/>
                <a:gd name="T10" fmla="*/ 0 w 298"/>
                <a:gd name="T11" fmla="*/ 386 h 386"/>
                <a:gd name="T12" fmla="*/ 0 w 298"/>
                <a:gd name="T13" fmla="*/ 0 h 386"/>
                <a:gd name="T14" fmla="*/ 98 w 298"/>
                <a:gd name="T15" fmla="*/ 0 h 386"/>
                <a:gd name="T16" fmla="*/ 226 w 298"/>
                <a:gd name="T17" fmla="*/ 227 h 386"/>
                <a:gd name="T18" fmla="*/ 228 w 298"/>
                <a:gd name="T19" fmla="*/ 227 h 386"/>
                <a:gd name="T20" fmla="*/ 228 w 298"/>
                <a:gd name="T21" fmla="*/ 0 h 386"/>
                <a:gd name="T22" fmla="*/ 298 w 298"/>
                <a:gd name="T23" fmla="*/ 0 h 386"/>
                <a:gd name="T24" fmla="*/ 298 w 298"/>
                <a:gd name="T2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386">
                  <a:moveTo>
                    <a:pt x="298" y="386"/>
                  </a:moveTo>
                  <a:lnTo>
                    <a:pt x="220" y="386"/>
                  </a:lnTo>
                  <a:lnTo>
                    <a:pt x="72" y="126"/>
                  </a:lnTo>
                  <a:lnTo>
                    <a:pt x="69" y="126"/>
                  </a:lnTo>
                  <a:lnTo>
                    <a:pt x="69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226" y="227"/>
                  </a:lnTo>
                  <a:lnTo>
                    <a:pt x="228" y="227"/>
                  </a:lnTo>
                  <a:lnTo>
                    <a:pt x="228" y="0"/>
                  </a:lnTo>
                  <a:lnTo>
                    <a:pt x="298" y="0"/>
                  </a:lnTo>
                  <a:lnTo>
                    <a:pt x="298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  <p:sp>
          <p:nvSpPr>
            <p:cNvPr id="90" name="Freeform 55"/>
            <p:cNvSpPr>
              <a:spLocks/>
            </p:cNvSpPr>
            <p:nvPr userDrawn="1"/>
          </p:nvSpPr>
          <p:spPr bwMode="auto">
            <a:xfrm>
              <a:off x="5207001" y="2459038"/>
              <a:ext cx="500063" cy="633413"/>
            </a:xfrm>
            <a:custGeom>
              <a:avLst/>
              <a:gdLst>
                <a:gd name="T0" fmla="*/ 224 w 315"/>
                <a:gd name="T1" fmla="*/ 106 h 399"/>
                <a:gd name="T2" fmla="*/ 203 w 315"/>
                <a:gd name="T3" fmla="*/ 82 h 399"/>
                <a:gd name="T4" fmla="*/ 174 w 315"/>
                <a:gd name="T5" fmla="*/ 72 h 399"/>
                <a:gd name="T6" fmla="*/ 142 w 315"/>
                <a:gd name="T7" fmla="*/ 72 h 399"/>
                <a:gd name="T8" fmla="*/ 118 w 315"/>
                <a:gd name="T9" fmla="*/ 82 h 399"/>
                <a:gd name="T10" fmla="*/ 107 w 315"/>
                <a:gd name="T11" fmla="*/ 108 h 399"/>
                <a:gd name="T12" fmla="*/ 113 w 315"/>
                <a:gd name="T13" fmla="*/ 125 h 399"/>
                <a:gd name="T14" fmla="*/ 136 w 315"/>
                <a:gd name="T15" fmla="*/ 140 h 399"/>
                <a:gd name="T16" fmla="*/ 163 w 315"/>
                <a:gd name="T17" fmla="*/ 146 h 399"/>
                <a:gd name="T18" fmla="*/ 242 w 315"/>
                <a:gd name="T19" fmla="*/ 167 h 399"/>
                <a:gd name="T20" fmla="*/ 264 w 315"/>
                <a:gd name="T21" fmla="*/ 178 h 399"/>
                <a:gd name="T22" fmla="*/ 295 w 315"/>
                <a:gd name="T23" fmla="*/ 207 h 399"/>
                <a:gd name="T24" fmla="*/ 312 w 315"/>
                <a:gd name="T25" fmla="*/ 242 h 399"/>
                <a:gd name="T26" fmla="*/ 315 w 315"/>
                <a:gd name="T27" fmla="*/ 270 h 399"/>
                <a:gd name="T28" fmla="*/ 307 w 315"/>
                <a:gd name="T29" fmla="*/ 311 h 399"/>
                <a:gd name="T30" fmla="*/ 288 w 315"/>
                <a:gd name="T31" fmla="*/ 348 h 399"/>
                <a:gd name="T32" fmla="*/ 267 w 315"/>
                <a:gd name="T33" fmla="*/ 367 h 399"/>
                <a:gd name="T34" fmla="*/ 229 w 315"/>
                <a:gd name="T35" fmla="*/ 388 h 399"/>
                <a:gd name="T36" fmla="*/ 186 w 315"/>
                <a:gd name="T37" fmla="*/ 398 h 399"/>
                <a:gd name="T38" fmla="*/ 128 w 315"/>
                <a:gd name="T39" fmla="*/ 398 h 399"/>
                <a:gd name="T40" fmla="*/ 67 w 315"/>
                <a:gd name="T41" fmla="*/ 380 h 399"/>
                <a:gd name="T42" fmla="*/ 36 w 315"/>
                <a:gd name="T43" fmla="*/ 359 h 399"/>
                <a:gd name="T44" fmla="*/ 14 w 315"/>
                <a:gd name="T45" fmla="*/ 329 h 399"/>
                <a:gd name="T46" fmla="*/ 0 w 315"/>
                <a:gd name="T47" fmla="*/ 292 h 399"/>
                <a:gd name="T48" fmla="*/ 88 w 315"/>
                <a:gd name="T49" fmla="*/ 287 h 399"/>
                <a:gd name="T50" fmla="*/ 112 w 315"/>
                <a:gd name="T51" fmla="*/ 314 h 399"/>
                <a:gd name="T52" fmla="*/ 149 w 315"/>
                <a:gd name="T53" fmla="*/ 327 h 399"/>
                <a:gd name="T54" fmla="*/ 173 w 315"/>
                <a:gd name="T55" fmla="*/ 327 h 399"/>
                <a:gd name="T56" fmla="*/ 203 w 315"/>
                <a:gd name="T57" fmla="*/ 318 h 399"/>
                <a:gd name="T58" fmla="*/ 222 w 315"/>
                <a:gd name="T59" fmla="*/ 297 h 399"/>
                <a:gd name="T60" fmla="*/ 222 w 315"/>
                <a:gd name="T61" fmla="*/ 279 h 399"/>
                <a:gd name="T62" fmla="*/ 208 w 315"/>
                <a:gd name="T63" fmla="*/ 258 h 399"/>
                <a:gd name="T64" fmla="*/ 176 w 315"/>
                <a:gd name="T65" fmla="*/ 247 h 399"/>
                <a:gd name="T66" fmla="*/ 129 w 315"/>
                <a:gd name="T67" fmla="*/ 236 h 399"/>
                <a:gd name="T68" fmla="*/ 72 w 315"/>
                <a:gd name="T69" fmla="*/ 215 h 399"/>
                <a:gd name="T70" fmla="*/ 44 w 315"/>
                <a:gd name="T71" fmla="*/ 194 h 399"/>
                <a:gd name="T72" fmla="*/ 25 w 315"/>
                <a:gd name="T73" fmla="*/ 164 h 399"/>
                <a:gd name="T74" fmla="*/ 19 w 315"/>
                <a:gd name="T75" fmla="*/ 124 h 399"/>
                <a:gd name="T76" fmla="*/ 22 w 315"/>
                <a:gd name="T77" fmla="*/ 96 h 399"/>
                <a:gd name="T78" fmla="*/ 35 w 315"/>
                <a:gd name="T79" fmla="*/ 61 h 399"/>
                <a:gd name="T80" fmla="*/ 61 w 315"/>
                <a:gd name="T81" fmla="*/ 32 h 399"/>
                <a:gd name="T82" fmla="*/ 83 w 315"/>
                <a:gd name="T83" fmla="*/ 18 h 399"/>
                <a:gd name="T84" fmla="*/ 120 w 315"/>
                <a:gd name="T85" fmla="*/ 3 h 399"/>
                <a:gd name="T86" fmla="*/ 158 w 315"/>
                <a:gd name="T87" fmla="*/ 0 h 399"/>
                <a:gd name="T88" fmla="*/ 227 w 315"/>
                <a:gd name="T89" fmla="*/ 11 h 399"/>
                <a:gd name="T90" fmla="*/ 266 w 315"/>
                <a:gd name="T91" fmla="*/ 32 h 399"/>
                <a:gd name="T92" fmla="*/ 288 w 315"/>
                <a:gd name="T93" fmla="*/ 58 h 399"/>
                <a:gd name="T94" fmla="*/ 304 w 315"/>
                <a:gd name="T95" fmla="*/ 9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5" h="399">
                  <a:moveTo>
                    <a:pt x="227" y="117"/>
                  </a:moveTo>
                  <a:lnTo>
                    <a:pt x="227" y="117"/>
                  </a:lnTo>
                  <a:lnTo>
                    <a:pt x="224" y="106"/>
                  </a:lnTo>
                  <a:lnTo>
                    <a:pt x="218" y="96"/>
                  </a:lnTo>
                  <a:lnTo>
                    <a:pt x="211" y="88"/>
                  </a:lnTo>
                  <a:lnTo>
                    <a:pt x="203" y="82"/>
                  </a:lnTo>
                  <a:lnTo>
                    <a:pt x="195" y="77"/>
                  </a:lnTo>
                  <a:lnTo>
                    <a:pt x="184" y="74"/>
                  </a:lnTo>
                  <a:lnTo>
                    <a:pt x="174" y="72"/>
                  </a:lnTo>
                  <a:lnTo>
                    <a:pt x="162" y="71"/>
                  </a:lnTo>
                  <a:lnTo>
                    <a:pt x="162" y="71"/>
                  </a:lnTo>
                  <a:lnTo>
                    <a:pt x="142" y="72"/>
                  </a:lnTo>
                  <a:lnTo>
                    <a:pt x="134" y="74"/>
                  </a:lnTo>
                  <a:lnTo>
                    <a:pt x="126" y="77"/>
                  </a:lnTo>
                  <a:lnTo>
                    <a:pt x="118" y="82"/>
                  </a:lnTo>
                  <a:lnTo>
                    <a:pt x="113" y="88"/>
                  </a:lnTo>
                  <a:lnTo>
                    <a:pt x="109" y="96"/>
                  </a:lnTo>
                  <a:lnTo>
                    <a:pt x="107" y="108"/>
                  </a:lnTo>
                  <a:lnTo>
                    <a:pt x="107" y="108"/>
                  </a:lnTo>
                  <a:lnTo>
                    <a:pt x="109" y="117"/>
                  </a:lnTo>
                  <a:lnTo>
                    <a:pt x="113" y="125"/>
                  </a:lnTo>
                  <a:lnTo>
                    <a:pt x="120" y="130"/>
                  </a:lnTo>
                  <a:lnTo>
                    <a:pt x="128" y="136"/>
                  </a:lnTo>
                  <a:lnTo>
                    <a:pt x="136" y="140"/>
                  </a:lnTo>
                  <a:lnTo>
                    <a:pt x="146" y="143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89" y="151"/>
                  </a:lnTo>
                  <a:lnTo>
                    <a:pt x="216" y="159"/>
                  </a:lnTo>
                  <a:lnTo>
                    <a:pt x="242" y="167"/>
                  </a:lnTo>
                  <a:lnTo>
                    <a:pt x="255" y="172"/>
                  </a:lnTo>
                  <a:lnTo>
                    <a:pt x="264" y="178"/>
                  </a:lnTo>
                  <a:lnTo>
                    <a:pt x="264" y="178"/>
                  </a:lnTo>
                  <a:lnTo>
                    <a:pt x="275" y="188"/>
                  </a:lnTo>
                  <a:lnTo>
                    <a:pt x="287" y="196"/>
                  </a:lnTo>
                  <a:lnTo>
                    <a:pt x="295" y="207"/>
                  </a:lnTo>
                  <a:lnTo>
                    <a:pt x="303" y="218"/>
                  </a:lnTo>
                  <a:lnTo>
                    <a:pt x="307" y="229"/>
                  </a:lnTo>
                  <a:lnTo>
                    <a:pt x="312" y="242"/>
                  </a:lnTo>
                  <a:lnTo>
                    <a:pt x="314" y="257"/>
                  </a:lnTo>
                  <a:lnTo>
                    <a:pt x="315" y="270"/>
                  </a:lnTo>
                  <a:lnTo>
                    <a:pt x="315" y="270"/>
                  </a:lnTo>
                  <a:lnTo>
                    <a:pt x="314" y="284"/>
                  </a:lnTo>
                  <a:lnTo>
                    <a:pt x="312" y="298"/>
                  </a:lnTo>
                  <a:lnTo>
                    <a:pt x="307" y="311"/>
                  </a:lnTo>
                  <a:lnTo>
                    <a:pt x="303" y="324"/>
                  </a:lnTo>
                  <a:lnTo>
                    <a:pt x="296" y="337"/>
                  </a:lnTo>
                  <a:lnTo>
                    <a:pt x="288" y="348"/>
                  </a:lnTo>
                  <a:lnTo>
                    <a:pt x="279" y="358"/>
                  </a:lnTo>
                  <a:lnTo>
                    <a:pt x="267" y="367"/>
                  </a:lnTo>
                  <a:lnTo>
                    <a:pt x="267" y="367"/>
                  </a:lnTo>
                  <a:lnTo>
                    <a:pt x="256" y="375"/>
                  </a:lnTo>
                  <a:lnTo>
                    <a:pt x="242" y="382"/>
                  </a:lnTo>
                  <a:lnTo>
                    <a:pt x="229" y="388"/>
                  </a:lnTo>
                  <a:lnTo>
                    <a:pt x="214" y="391"/>
                  </a:lnTo>
                  <a:lnTo>
                    <a:pt x="200" y="395"/>
                  </a:lnTo>
                  <a:lnTo>
                    <a:pt x="186" y="398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28" y="398"/>
                  </a:lnTo>
                  <a:lnTo>
                    <a:pt x="102" y="393"/>
                  </a:lnTo>
                  <a:lnTo>
                    <a:pt x="78" y="385"/>
                  </a:lnTo>
                  <a:lnTo>
                    <a:pt x="67" y="380"/>
                  </a:lnTo>
                  <a:lnTo>
                    <a:pt x="56" y="374"/>
                  </a:lnTo>
                  <a:lnTo>
                    <a:pt x="46" y="367"/>
                  </a:lnTo>
                  <a:lnTo>
                    <a:pt x="36" y="359"/>
                  </a:lnTo>
                  <a:lnTo>
                    <a:pt x="28" y="350"/>
                  </a:lnTo>
                  <a:lnTo>
                    <a:pt x="20" y="340"/>
                  </a:lnTo>
                  <a:lnTo>
                    <a:pt x="14" y="329"/>
                  </a:lnTo>
                  <a:lnTo>
                    <a:pt x="8" y="318"/>
                  </a:lnTo>
                  <a:lnTo>
                    <a:pt x="3" y="305"/>
                  </a:lnTo>
                  <a:lnTo>
                    <a:pt x="0" y="292"/>
                  </a:lnTo>
                  <a:lnTo>
                    <a:pt x="83" y="273"/>
                  </a:lnTo>
                  <a:lnTo>
                    <a:pt x="83" y="273"/>
                  </a:lnTo>
                  <a:lnTo>
                    <a:pt x="88" y="287"/>
                  </a:lnTo>
                  <a:lnTo>
                    <a:pt x="94" y="298"/>
                  </a:lnTo>
                  <a:lnTo>
                    <a:pt x="102" y="308"/>
                  </a:lnTo>
                  <a:lnTo>
                    <a:pt x="112" y="314"/>
                  </a:lnTo>
                  <a:lnTo>
                    <a:pt x="123" y="321"/>
                  </a:lnTo>
                  <a:lnTo>
                    <a:pt x="136" y="324"/>
                  </a:lnTo>
                  <a:lnTo>
                    <a:pt x="149" y="327"/>
                  </a:lnTo>
                  <a:lnTo>
                    <a:pt x="163" y="327"/>
                  </a:lnTo>
                  <a:lnTo>
                    <a:pt x="163" y="327"/>
                  </a:lnTo>
                  <a:lnTo>
                    <a:pt x="173" y="327"/>
                  </a:lnTo>
                  <a:lnTo>
                    <a:pt x="184" y="326"/>
                  </a:lnTo>
                  <a:lnTo>
                    <a:pt x="194" y="322"/>
                  </a:lnTo>
                  <a:lnTo>
                    <a:pt x="203" y="318"/>
                  </a:lnTo>
                  <a:lnTo>
                    <a:pt x="211" y="313"/>
                  </a:lnTo>
                  <a:lnTo>
                    <a:pt x="218" y="305"/>
                  </a:lnTo>
                  <a:lnTo>
                    <a:pt x="222" y="297"/>
                  </a:lnTo>
                  <a:lnTo>
                    <a:pt x="224" y="286"/>
                  </a:lnTo>
                  <a:lnTo>
                    <a:pt x="224" y="286"/>
                  </a:lnTo>
                  <a:lnTo>
                    <a:pt x="222" y="279"/>
                  </a:lnTo>
                  <a:lnTo>
                    <a:pt x="221" y="274"/>
                  </a:lnTo>
                  <a:lnTo>
                    <a:pt x="216" y="266"/>
                  </a:lnTo>
                  <a:lnTo>
                    <a:pt x="208" y="258"/>
                  </a:lnTo>
                  <a:lnTo>
                    <a:pt x="198" y="253"/>
                  </a:lnTo>
                  <a:lnTo>
                    <a:pt x="187" y="249"/>
                  </a:lnTo>
                  <a:lnTo>
                    <a:pt x="176" y="247"/>
                  </a:lnTo>
                  <a:lnTo>
                    <a:pt x="155" y="242"/>
                  </a:lnTo>
                  <a:lnTo>
                    <a:pt x="155" y="242"/>
                  </a:lnTo>
                  <a:lnTo>
                    <a:pt x="129" y="236"/>
                  </a:lnTo>
                  <a:lnTo>
                    <a:pt x="105" y="229"/>
                  </a:lnTo>
                  <a:lnTo>
                    <a:pt x="83" y="220"/>
                  </a:lnTo>
                  <a:lnTo>
                    <a:pt x="72" y="215"/>
                  </a:lnTo>
                  <a:lnTo>
                    <a:pt x="62" y="209"/>
                  </a:lnTo>
                  <a:lnTo>
                    <a:pt x="53" y="202"/>
                  </a:lnTo>
                  <a:lnTo>
                    <a:pt x="44" y="194"/>
                  </a:lnTo>
                  <a:lnTo>
                    <a:pt x="36" y="185"/>
                  </a:lnTo>
                  <a:lnTo>
                    <a:pt x="30" y="175"/>
                  </a:lnTo>
                  <a:lnTo>
                    <a:pt x="25" y="164"/>
                  </a:lnTo>
                  <a:lnTo>
                    <a:pt x="22" y="152"/>
                  </a:lnTo>
                  <a:lnTo>
                    <a:pt x="20" y="138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20" y="109"/>
                  </a:lnTo>
                  <a:lnTo>
                    <a:pt x="22" y="96"/>
                  </a:lnTo>
                  <a:lnTo>
                    <a:pt x="25" y="85"/>
                  </a:lnTo>
                  <a:lnTo>
                    <a:pt x="30" y="72"/>
                  </a:lnTo>
                  <a:lnTo>
                    <a:pt x="35" y="61"/>
                  </a:lnTo>
                  <a:lnTo>
                    <a:pt x="43" y="51"/>
                  </a:lnTo>
                  <a:lnTo>
                    <a:pt x="51" y="4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72" y="24"/>
                  </a:lnTo>
                  <a:lnTo>
                    <a:pt x="83" y="18"/>
                  </a:lnTo>
                  <a:lnTo>
                    <a:pt x="94" y="11"/>
                  </a:lnTo>
                  <a:lnTo>
                    <a:pt x="107" y="7"/>
                  </a:lnTo>
                  <a:lnTo>
                    <a:pt x="120" y="3"/>
                  </a:lnTo>
                  <a:lnTo>
                    <a:pt x="131" y="2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2" y="2"/>
                  </a:lnTo>
                  <a:lnTo>
                    <a:pt x="206" y="5"/>
                  </a:lnTo>
                  <a:lnTo>
                    <a:pt x="227" y="11"/>
                  </a:lnTo>
                  <a:lnTo>
                    <a:pt x="248" y="21"/>
                  </a:lnTo>
                  <a:lnTo>
                    <a:pt x="258" y="26"/>
                  </a:lnTo>
                  <a:lnTo>
                    <a:pt x="266" y="32"/>
                  </a:lnTo>
                  <a:lnTo>
                    <a:pt x="274" y="40"/>
                  </a:lnTo>
                  <a:lnTo>
                    <a:pt x="282" y="48"/>
                  </a:lnTo>
                  <a:lnTo>
                    <a:pt x="288" y="58"/>
                  </a:lnTo>
                  <a:lnTo>
                    <a:pt x="295" y="67"/>
                  </a:lnTo>
                  <a:lnTo>
                    <a:pt x="299" y="79"/>
                  </a:lnTo>
                  <a:lnTo>
                    <a:pt x="304" y="92"/>
                  </a:lnTo>
                  <a:lnTo>
                    <a:pt x="227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  <p:sp>
          <p:nvSpPr>
            <p:cNvPr id="91" name="Rectangle 56"/>
            <p:cNvSpPr>
              <a:spLocks noChangeArrowheads="1"/>
            </p:cNvSpPr>
            <p:nvPr userDrawn="1"/>
          </p:nvSpPr>
          <p:spPr bwMode="auto">
            <a:xfrm>
              <a:off x="5794376" y="2470151"/>
              <a:ext cx="142875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  <p:sp>
          <p:nvSpPr>
            <p:cNvPr id="92" name="Freeform 57"/>
            <p:cNvSpPr>
              <a:spLocks/>
            </p:cNvSpPr>
            <p:nvPr userDrawn="1"/>
          </p:nvSpPr>
          <p:spPr bwMode="auto">
            <a:xfrm>
              <a:off x="6056313" y="2470151"/>
              <a:ext cx="438150" cy="612775"/>
            </a:xfrm>
            <a:custGeom>
              <a:avLst/>
              <a:gdLst>
                <a:gd name="T0" fmla="*/ 90 w 276"/>
                <a:gd name="T1" fmla="*/ 73 h 386"/>
                <a:gd name="T2" fmla="*/ 90 w 276"/>
                <a:gd name="T3" fmla="*/ 152 h 386"/>
                <a:gd name="T4" fmla="*/ 236 w 276"/>
                <a:gd name="T5" fmla="*/ 152 h 386"/>
                <a:gd name="T6" fmla="*/ 236 w 276"/>
                <a:gd name="T7" fmla="*/ 226 h 386"/>
                <a:gd name="T8" fmla="*/ 90 w 276"/>
                <a:gd name="T9" fmla="*/ 226 h 386"/>
                <a:gd name="T10" fmla="*/ 90 w 276"/>
                <a:gd name="T11" fmla="*/ 311 h 386"/>
                <a:gd name="T12" fmla="*/ 276 w 276"/>
                <a:gd name="T13" fmla="*/ 311 h 386"/>
                <a:gd name="T14" fmla="*/ 276 w 276"/>
                <a:gd name="T15" fmla="*/ 386 h 386"/>
                <a:gd name="T16" fmla="*/ 0 w 276"/>
                <a:gd name="T17" fmla="*/ 386 h 386"/>
                <a:gd name="T18" fmla="*/ 0 w 276"/>
                <a:gd name="T19" fmla="*/ 0 h 386"/>
                <a:gd name="T20" fmla="*/ 276 w 276"/>
                <a:gd name="T21" fmla="*/ 0 h 386"/>
                <a:gd name="T22" fmla="*/ 276 w 276"/>
                <a:gd name="T23" fmla="*/ 73 h 386"/>
                <a:gd name="T24" fmla="*/ 90 w 276"/>
                <a:gd name="T25" fmla="*/ 7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386">
                  <a:moveTo>
                    <a:pt x="90" y="73"/>
                  </a:moveTo>
                  <a:lnTo>
                    <a:pt x="90" y="152"/>
                  </a:lnTo>
                  <a:lnTo>
                    <a:pt x="236" y="152"/>
                  </a:lnTo>
                  <a:lnTo>
                    <a:pt x="236" y="226"/>
                  </a:lnTo>
                  <a:lnTo>
                    <a:pt x="90" y="226"/>
                  </a:lnTo>
                  <a:lnTo>
                    <a:pt x="90" y="311"/>
                  </a:lnTo>
                  <a:lnTo>
                    <a:pt x="276" y="311"/>
                  </a:lnTo>
                  <a:lnTo>
                    <a:pt x="276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76" y="0"/>
                  </a:lnTo>
                  <a:lnTo>
                    <a:pt x="276" y="73"/>
                  </a:lnTo>
                  <a:lnTo>
                    <a:pt x="9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  <p:sp>
          <p:nvSpPr>
            <p:cNvPr id="93" name="Freeform 58"/>
            <p:cNvSpPr>
              <a:spLocks/>
            </p:cNvSpPr>
            <p:nvPr userDrawn="1"/>
          </p:nvSpPr>
          <p:spPr bwMode="auto">
            <a:xfrm>
              <a:off x="6567488" y="2470151"/>
              <a:ext cx="390525" cy="612775"/>
            </a:xfrm>
            <a:custGeom>
              <a:avLst/>
              <a:gdLst>
                <a:gd name="T0" fmla="*/ 246 w 246"/>
                <a:gd name="T1" fmla="*/ 309 h 386"/>
                <a:gd name="T2" fmla="*/ 246 w 246"/>
                <a:gd name="T3" fmla="*/ 386 h 386"/>
                <a:gd name="T4" fmla="*/ 0 w 246"/>
                <a:gd name="T5" fmla="*/ 386 h 386"/>
                <a:gd name="T6" fmla="*/ 0 w 246"/>
                <a:gd name="T7" fmla="*/ 0 h 386"/>
                <a:gd name="T8" fmla="*/ 90 w 246"/>
                <a:gd name="T9" fmla="*/ 0 h 386"/>
                <a:gd name="T10" fmla="*/ 90 w 246"/>
                <a:gd name="T11" fmla="*/ 309 h 386"/>
                <a:gd name="T12" fmla="*/ 246 w 246"/>
                <a:gd name="T13" fmla="*/ 309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386">
                  <a:moveTo>
                    <a:pt x="246" y="309"/>
                  </a:moveTo>
                  <a:lnTo>
                    <a:pt x="246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309"/>
                  </a:lnTo>
                  <a:lnTo>
                    <a:pt x="246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  <p:sp>
          <p:nvSpPr>
            <p:cNvPr id="94" name="Freeform 59"/>
            <p:cNvSpPr>
              <a:spLocks/>
            </p:cNvSpPr>
            <p:nvPr userDrawn="1"/>
          </p:nvSpPr>
          <p:spPr bwMode="auto">
            <a:xfrm>
              <a:off x="6907213" y="2470151"/>
              <a:ext cx="452438" cy="612775"/>
            </a:xfrm>
            <a:custGeom>
              <a:avLst/>
              <a:gdLst>
                <a:gd name="T0" fmla="*/ 285 w 285"/>
                <a:gd name="T1" fmla="*/ 77 h 386"/>
                <a:gd name="T2" fmla="*/ 189 w 285"/>
                <a:gd name="T3" fmla="*/ 77 h 386"/>
                <a:gd name="T4" fmla="*/ 189 w 285"/>
                <a:gd name="T5" fmla="*/ 386 h 386"/>
                <a:gd name="T6" fmla="*/ 99 w 285"/>
                <a:gd name="T7" fmla="*/ 386 h 386"/>
                <a:gd name="T8" fmla="*/ 99 w 285"/>
                <a:gd name="T9" fmla="*/ 77 h 386"/>
                <a:gd name="T10" fmla="*/ 0 w 285"/>
                <a:gd name="T11" fmla="*/ 77 h 386"/>
                <a:gd name="T12" fmla="*/ 0 w 285"/>
                <a:gd name="T13" fmla="*/ 0 h 386"/>
                <a:gd name="T14" fmla="*/ 285 w 285"/>
                <a:gd name="T15" fmla="*/ 0 h 386"/>
                <a:gd name="T16" fmla="*/ 285 w 285"/>
                <a:gd name="T17" fmla="*/ 7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386">
                  <a:moveTo>
                    <a:pt x="285" y="77"/>
                  </a:moveTo>
                  <a:lnTo>
                    <a:pt x="189" y="77"/>
                  </a:lnTo>
                  <a:lnTo>
                    <a:pt x="189" y="386"/>
                  </a:lnTo>
                  <a:lnTo>
                    <a:pt x="99" y="386"/>
                  </a:lnTo>
                  <a:lnTo>
                    <a:pt x="99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85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noProof="0"/>
            </a:p>
          </p:txBody>
        </p:sp>
      </p:grpSp>
      <p:pic>
        <p:nvPicPr>
          <p:cNvPr id="14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5104069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0"/>
            <a:ext cx="5349692" cy="2744327"/>
          </a:xfrm>
        </p:spPr>
        <p:txBody>
          <a:bodyPr>
            <a:noAutofit/>
          </a:bodyPr>
          <a:lstStyle>
            <a:lvl1pPr algn="l"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F57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5537771" y="2319786"/>
            <a:ext cx="3606230" cy="33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74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0" y="1158875"/>
            <a:ext cx="8274050" cy="3846513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2016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4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101924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5" b="7795"/>
          <a:stretch/>
        </p:blipFill>
        <p:spPr>
          <a:xfrm>
            <a:off x="0" y="-1"/>
            <a:ext cx="9144000" cy="333611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3" name="Picture 2" descr="ST_pure_pos_rgb_5c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0" noProof="0">
                <a:solidFill>
                  <a:schemeClr val="accent1"/>
                </a:solidFill>
                <a:latin typeface="Arial"/>
                <a:cs typeface="Arial"/>
              </a:rPr>
              <a:t>www.statkraft</a:t>
            </a:r>
            <a:r>
              <a:rPr lang="en-GB" sz="1400" b="0" baseline="0" noProof="0">
                <a:solidFill>
                  <a:schemeClr val="accent1"/>
                </a:solidFill>
                <a:latin typeface="Arial"/>
                <a:cs typeface="Arial"/>
              </a:rPr>
              <a:t>.com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noProof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381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noProof="0">
                <a:solidFill>
                  <a:schemeClr val="bg1"/>
                </a:solidFill>
                <a:latin typeface="+mn-lt"/>
                <a:cs typeface="Arial"/>
              </a:rPr>
              <a:t>TAKK</a:t>
            </a:r>
            <a:endParaRPr lang="nb-NO" sz="6000" b="1" noProof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b="0" noProof="0">
                <a:solidFill>
                  <a:schemeClr val="accent1"/>
                </a:solidFill>
                <a:latin typeface="Arial"/>
                <a:cs typeface="Arial"/>
              </a:rPr>
              <a:t>www.statkraft</a:t>
            </a:r>
            <a:r>
              <a:rPr lang="nb-NO" sz="1400" b="0" baseline="0" noProof="0">
                <a:solidFill>
                  <a:schemeClr val="accent1"/>
                </a:solidFill>
                <a:latin typeface="Arial"/>
                <a:cs typeface="Arial"/>
              </a:rPr>
              <a:t>.no</a:t>
            </a:r>
          </a:p>
        </p:txBody>
      </p:sp>
    </p:spTree>
    <p:extLst>
      <p:ext uri="{BB962C8B-B14F-4D97-AF65-F5344CB8AC3E}">
        <p14:creationId xmlns:p14="http://schemas.microsoft.com/office/powerpoint/2010/main" val="996571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-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b="0" noProof="0">
                <a:solidFill>
                  <a:schemeClr val="accent1"/>
                </a:solidFill>
                <a:latin typeface="Arial"/>
                <a:cs typeface="Arial"/>
              </a:rPr>
              <a:t>www.statkraft</a:t>
            </a:r>
            <a:r>
              <a:rPr lang="nb-NO" sz="1400" b="0" baseline="0" noProof="0">
                <a:solidFill>
                  <a:schemeClr val="accent1"/>
                </a:solidFill>
                <a:latin typeface="Arial"/>
                <a:cs typeface="Arial"/>
              </a:rPr>
              <a:t>.no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noProof="0">
                <a:solidFill>
                  <a:schemeClr val="bg1"/>
                </a:solidFill>
                <a:latin typeface="Arial"/>
                <a:cs typeface="Arial"/>
              </a:rPr>
              <a:t>TAKK</a:t>
            </a:r>
          </a:p>
        </p:txBody>
      </p:sp>
    </p:spTree>
    <p:extLst>
      <p:ext uri="{BB962C8B-B14F-4D97-AF65-F5344CB8AC3E}">
        <p14:creationId xmlns:p14="http://schemas.microsoft.com/office/powerpoint/2010/main" val="3658837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7290288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3694843" y="0"/>
            <a:ext cx="5449157" cy="5704397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C8F9C-65F5-4250-AD42-B973C904C2CF}"/>
              </a:ext>
            </a:extLst>
          </p:cNvPr>
          <p:cNvGrpSpPr/>
          <p:nvPr userDrawn="1"/>
        </p:nvGrpSpPr>
        <p:grpSpPr>
          <a:xfrm>
            <a:off x="1150144" y="2586211"/>
            <a:ext cx="1682354" cy="505724"/>
            <a:chOff x="1533524" y="369094"/>
            <a:chExt cx="2243139" cy="606869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F687E69-D217-4D8B-98A4-3BB1B884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76E90C-FE8B-4B20-BF55-89FC5902A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DD640D-0C8B-4171-936E-345748646807}"/>
              </a:ext>
            </a:extLst>
          </p:cNvPr>
          <p:cNvSpPr txBox="1"/>
          <p:nvPr userDrawn="1"/>
        </p:nvSpPr>
        <p:spPr>
          <a:xfrm>
            <a:off x="1143001" y="3619134"/>
            <a:ext cx="32134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50"/>
              </a:spcBef>
              <a:buClr>
                <a:schemeClr val="accent1"/>
              </a:buClr>
              <a:buSzPct val="120000"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77492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273850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 marL="1543050" marR="0" indent="-1543050" algn="l" defTabSz="41145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  <a:lvl2pPr marL="177159" indent="0">
              <a:buNone/>
              <a:defRPr/>
            </a:lvl2pPr>
            <a:lvl3pPr marL="372654" indent="0">
              <a:buNone/>
              <a:defRPr/>
            </a:lvl3pPr>
          </a:lstStyle>
          <a:p>
            <a:pPr lvl="0"/>
            <a:r>
              <a:rPr lang="en-GB"/>
              <a:t>00.00 – 00.00	Part one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28" y="481014"/>
            <a:ext cx="3722664" cy="75591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06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3226072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6741305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6857227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3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b="1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412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9821962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1204547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2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0280414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1400505"/>
              </p:ext>
            </p:extLst>
          </p:nvPr>
        </p:nvGraphicFramePr>
        <p:xfrm>
          <a:off x="1429" y="1589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9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16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7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693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63" b="0" i="0">
                <a:solidFill>
                  <a:srgbClr val="585858"/>
                </a:solidFill>
                <a:latin typeface="Calibri Light"/>
                <a:cs typeface="Calibri Light"/>
              </a:defRPr>
            </a:lvl1pPr>
          </a:lstStyle>
          <a:p>
            <a:pPr marL="28575">
              <a:lnSpc>
                <a:spcPts val="896"/>
              </a:lnSpc>
            </a:pPr>
            <a:fld id="{81D60167-4931-47E6-BA6A-407CBD079E47}" type="slidenum">
              <a:rPr lang="en-US" smtClean="0"/>
              <a:pPr marL="28575">
                <a:lnSpc>
                  <a:spcPts val="896"/>
                </a:lnSpc>
              </a:pPr>
              <a:t>‹#›</a:t>
            </a:fld>
            <a:r>
              <a:rPr lang="en-US" spc="191"/>
              <a:t> </a:t>
            </a:r>
            <a:r>
              <a:rPr lang="en-US"/>
              <a:t>©</a:t>
            </a:r>
            <a:r>
              <a:rPr lang="en-US" spc="-11"/>
              <a:t> </a:t>
            </a:r>
            <a:r>
              <a:rPr lang="en-US"/>
              <a:t>2021</a:t>
            </a:r>
            <a:r>
              <a:rPr lang="en-US" spc="4"/>
              <a:t> </a:t>
            </a:r>
            <a:r>
              <a:rPr lang="en-US" spc="-4"/>
              <a:t>ReNew</a:t>
            </a:r>
            <a:r>
              <a:rPr lang="en-US" spc="-15"/>
              <a:t> </a:t>
            </a:r>
            <a:r>
              <a:rPr lang="en-US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06029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120705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3694843" y="0"/>
            <a:ext cx="5449157" cy="5704397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305" y="3640297"/>
            <a:ext cx="3645695" cy="366424"/>
          </a:xfrm>
          <a:solidFill>
            <a:schemeClr val="bg1"/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accent5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C94871-1278-4C9D-8FE4-92A94538EC1C}"/>
              </a:ext>
            </a:extLst>
          </p:cNvPr>
          <p:cNvGrpSpPr/>
          <p:nvPr userDrawn="1"/>
        </p:nvGrpSpPr>
        <p:grpSpPr>
          <a:xfrm>
            <a:off x="1150144" y="307579"/>
            <a:ext cx="1682354" cy="505724"/>
            <a:chOff x="1533524" y="369094"/>
            <a:chExt cx="2243139" cy="60686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ED2CFF3-8D2B-4D37-BCA7-ECF1D6193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C11B633-41CA-4745-B60C-C77BAB1EE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295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646387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257175" indent="-257175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20C8F6-248D-4C3E-87B3-1E76EE1E9591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33F1287C-318B-4F40-9FF1-E19D09469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7" y="3640297"/>
            <a:ext cx="3645694" cy="366424"/>
          </a:xfrm>
          <a:solidFill>
            <a:schemeClr val="bg1"/>
          </a:solidFill>
        </p:spPr>
        <p:txBody>
          <a:bodyPr wrap="square"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accent5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8B993E-BF37-4D48-AD6A-25908C6899FA}"/>
              </a:ext>
            </a:extLst>
          </p:cNvPr>
          <p:cNvGrpSpPr/>
          <p:nvPr userDrawn="1"/>
        </p:nvGrpSpPr>
        <p:grpSpPr>
          <a:xfrm>
            <a:off x="1150144" y="307579"/>
            <a:ext cx="1682354" cy="505724"/>
            <a:chOff x="1533524" y="369094"/>
            <a:chExt cx="2243139" cy="60686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1D9DD3B-C3F8-4D09-9824-43A4FB97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8A26939-CABE-4692-9903-32D6323AD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237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5888343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3602487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7906225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7906225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638454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AFC8A-F573-4DCA-AAB1-789495D6F80D}"/>
              </a:ext>
            </a:extLst>
          </p:cNvPr>
          <p:cNvSpPr/>
          <p:nvPr userDrawn="1"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268226-9F81-47A5-AC33-CAD4216284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B7FD7-1337-425B-A227-B659A64CE1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163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1552705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6C0BA-F5D8-4B1E-938B-E4EFD61EBD27}"/>
              </a:ext>
            </a:extLst>
          </p:cNvPr>
          <p:cNvSpPr/>
          <p:nvPr userDrawn="1"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7906225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7906225" cy="315013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49317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9E18CF8-020B-4471-89E6-85F54EEEFE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9174" y="1525589"/>
            <a:ext cx="3724751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A561E1-8545-4FA9-9BDC-392506752B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54F62-0B85-4EBD-84A4-5D56AA871C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2173403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28" y="481014"/>
            <a:ext cx="3722664" cy="7559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2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 hea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227866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3726180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51DCF0-9768-4EEE-9C12-5CAFCAFF4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9174" y="1530410"/>
            <a:ext cx="3724752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6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3726180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3279856D-28DF-4275-908D-D6BF96710C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9174" y="1867958"/>
            <a:ext cx="3724751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0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 hea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1895177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3726180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3726180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C8456C9-98B9-4B92-A9A4-9A0FFCE1751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799410" y="1525323"/>
            <a:ext cx="3725465" cy="34925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65D8F-5853-4213-A499-47CFC77993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68E036-9C4C-4396-9444-5A589716F3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 hea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0889202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28" y="481014"/>
            <a:ext cx="3722664" cy="7559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3726180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3726180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C1D5F55-2691-47AF-8B04-7C6A7A77DC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370756-D056-4567-AAA8-F01FC46FB9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6BE3-5129-43BD-8534-2B1949CCA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041198B-7822-4395-9D3F-40CE6DC01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2559184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041198B-7822-4395-9D3F-40CE6DC01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BB9E0B-F9DD-4869-B2C0-64A92559BA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5C3AB9-69FD-4C4F-8D38-537257DD2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BB4E4-A757-4FA8-BD51-8A76F8814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041198B-7822-4395-9D3F-40CE6DC01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4526615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041198B-7822-4395-9D3F-40CE6DC01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BB9E0B-F9DD-4869-B2C0-64A92559BA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BA2E3-82B7-4C36-9767-793A81D6BD3A}"/>
              </a:ext>
            </a:extLst>
          </p:cNvPr>
          <p:cNvSpPr/>
          <p:nvPr userDrawn="1"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378D1-8F5C-4092-8710-DD705A3E8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B8A1A-F1D3-443F-B5D4-76D5F0DBD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6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A702FF-1FBA-4017-9DB9-C02D09C91C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8073728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A702FF-1FBA-4017-9DB9-C02D09C91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A72EFE-A939-4314-9B37-CFBB34A6B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CF783-739F-44F7-AB7E-B1400EF40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5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C70547-57E7-43AE-8B74-42412D44DC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4202143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C70547-57E7-43AE-8B74-42412D44D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8"/>
            <a:ext cx="9144000" cy="514984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D1446-BADE-496E-A120-409A27165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41E6B-1A10-4CB5-A9B6-2036ABE3C1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008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C70547-57E7-43AE-8B74-42412D44DC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1066400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C70547-57E7-43AE-8B74-42412D44D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8"/>
            <a:ext cx="9144000" cy="5714983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D1446-BADE-496E-A120-409A27165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41E6B-1A10-4CB5-A9B6-2036ABE3C1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2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0610405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 marL="1543050" marR="0" indent="-1543050" algn="l" defTabSz="41145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  <a:lvl2pPr marL="177159" indent="0">
              <a:buNone/>
              <a:defRPr/>
            </a:lvl2pPr>
            <a:lvl3pPr marL="372654" indent="0">
              <a:buNone/>
              <a:defRPr/>
            </a:lvl3pPr>
          </a:lstStyle>
          <a:p>
            <a:pPr lvl="0"/>
            <a:r>
              <a:rPr lang="en-GB"/>
              <a:t>00.00 – 00.00	Part one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28" y="481014"/>
            <a:ext cx="3722664" cy="75591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4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6403DDC-E99F-4F5C-9DB8-4CB79AB575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3694791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6403DDC-E99F-4F5C-9DB8-4CB79AB575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3F600FB-64F8-427B-971C-CADB5FAA63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D5D76E-3B21-4346-8387-3ECEA55A7AF8}"/>
              </a:ext>
            </a:extLst>
          </p:cNvPr>
          <p:cNvSpPr/>
          <p:nvPr userDrawn="1"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9124" y="229452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FBA4834-1B47-48FA-B341-B048E3128F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124" y="401891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D3F43B7-3974-4835-A8E9-FAB67672FB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81474" y="2295848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0D2E8FF-F2DE-4D53-A047-6387A71314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81474" y="4020238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89F8303-B8B6-4740-9407-07CFA2BE53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43823" y="229452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5FBF798-2395-4DEA-893B-0A69A9C4E0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43823" y="401891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3D80F3-4A3C-487A-BDD1-1179B87A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C487C7-5173-42A6-959E-EA91A12A5B8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EDB19D-C3B2-48FD-864B-FA498F61F2C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Plassholder for tekst 13">
            <a:extLst>
              <a:ext uri="{FF2B5EF4-FFF2-40B4-BE49-F238E27FC236}">
                <a16:creationId xmlns:a16="http://schemas.microsoft.com/office/drawing/2014/main" id="{5B1FC8BA-51AF-415E-A4F8-0349DAF4E4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81474" y="1525324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3" name="Plassholder for tekst 13">
            <a:extLst>
              <a:ext uri="{FF2B5EF4-FFF2-40B4-BE49-F238E27FC236}">
                <a16:creationId xmlns:a16="http://schemas.microsoft.com/office/drawing/2014/main" id="{C79AF395-5DA0-43BE-964A-9D760C68CFD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927" y="1525324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4" name="Plassholder for tekst 13">
            <a:extLst>
              <a:ext uri="{FF2B5EF4-FFF2-40B4-BE49-F238E27FC236}">
                <a16:creationId xmlns:a16="http://schemas.microsoft.com/office/drawing/2014/main" id="{6F856F4B-C1E9-4A7E-ADC8-9BF349BDF8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4875" y="1525324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5" name="Plassholder for tekst 13">
            <a:extLst>
              <a:ext uri="{FF2B5EF4-FFF2-40B4-BE49-F238E27FC236}">
                <a16:creationId xmlns:a16="http://schemas.microsoft.com/office/drawing/2014/main" id="{1FAF68DD-F083-4112-AEE7-A6FF3667E2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82000" y="3248390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6" name="Plassholder for tekst 13">
            <a:extLst>
              <a:ext uri="{FF2B5EF4-FFF2-40B4-BE49-F238E27FC236}">
                <a16:creationId xmlns:a16="http://schemas.microsoft.com/office/drawing/2014/main" id="{A3BE0F03-ED02-4E92-AF74-B8C0C2010E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454" y="3248390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7" name="Plassholder for tekst 13">
            <a:extLst>
              <a:ext uri="{FF2B5EF4-FFF2-40B4-BE49-F238E27FC236}">
                <a16:creationId xmlns:a16="http://schemas.microsoft.com/office/drawing/2014/main" id="{56563C9C-49B1-46FC-BD14-AF22D17F3E9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45402" y="3248390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7159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212748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27498F8-B643-49CA-B711-9895BAAEF51D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5944DA81-A1C5-4AC7-A37D-7026E9D40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5" y="3640297"/>
            <a:ext cx="3645695" cy="36642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tx2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325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02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1187475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 marL="257175" indent="-257175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99E99776-DDA5-4531-9FAA-7E1F063C9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5" y="3640297"/>
            <a:ext cx="3645695" cy="36642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tx2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939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425057-A686-4E31-B8A1-F9DA3356AD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3853855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425057-A686-4E31-B8A1-F9DA3356A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0EACD11-8C82-4B33-9818-2E9B80C745F4}"/>
              </a:ext>
            </a:extLst>
          </p:cNvPr>
          <p:cNvSpPr/>
          <p:nvPr userDrawn="1"/>
        </p:nvSpPr>
        <p:spPr>
          <a:xfrm>
            <a:off x="0" y="1"/>
            <a:ext cx="4572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07FF22D-3C6C-48BB-8040-D34A9441D6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6307" y="1236928"/>
            <a:ext cx="2727722" cy="3439933"/>
          </a:xfrm>
          <a:blipFill dpi="0"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t="-10000" b="98000"/>
            </a:stretch>
          </a:blipFill>
        </p:spPr>
        <p:txBody>
          <a:bodyPr lIns="0" tIns="288000" rIns="0" bIns="0">
            <a:noAutofit/>
          </a:bodyPr>
          <a:lstStyle>
            <a:lvl1pPr marL="0" indent="0" eaLnBrk="1">
              <a:lnSpc>
                <a:spcPct val="100000"/>
              </a:lnSpc>
              <a:buNone/>
              <a:defRPr sz="24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C69016-ED83-4DA8-8515-95C6620C560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1C938-DD81-4B48-A39A-291BD5BE17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CA222-7E26-47F7-846B-8C915D47E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72000" y="0"/>
            <a:ext cx="4572000" cy="5117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13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78">
          <p15:clr>
            <a:srgbClr val="FBAE40"/>
          </p15:clr>
        </p15:guide>
        <p15:guide id="2" pos="3840">
          <p15:clr>
            <a:srgbClr val="FBAE40"/>
          </p15:clr>
        </p15:guide>
        <p15:guide id="3" pos="306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639209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3694843" y="0"/>
            <a:ext cx="5449157" cy="5704397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C8F9C-65F5-4250-AD42-B973C904C2CF}"/>
              </a:ext>
            </a:extLst>
          </p:cNvPr>
          <p:cNvGrpSpPr/>
          <p:nvPr userDrawn="1"/>
        </p:nvGrpSpPr>
        <p:grpSpPr>
          <a:xfrm>
            <a:off x="1150144" y="2586211"/>
            <a:ext cx="1682354" cy="505724"/>
            <a:chOff x="1533524" y="369094"/>
            <a:chExt cx="2243139" cy="606869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F687E69-D217-4D8B-98A4-3BB1B884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76E90C-FE8B-4B20-BF55-89FC5902A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DD640D-0C8B-4171-936E-345748646807}"/>
              </a:ext>
            </a:extLst>
          </p:cNvPr>
          <p:cNvSpPr txBox="1"/>
          <p:nvPr userDrawn="1"/>
        </p:nvSpPr>
        <p:spPr>
          <a:xfrm>
            <a:off x="1143001" y="3619134"/>
            <a:ext cx="32134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50"/>
              </a:spcBef>
              <a:buClr>
                <a:schemeClr val="accent1"/>
              </a:buClr>
              <a:buSzPct val="120000"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14782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186508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257175" indent="-257175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CE9B5C-501B-458A-9AAE-82BC7915415C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9D3D84-F3BF-4AAA-85BD-3D14ACE849EC}"/>
              </a:ext>
            </a:extLst>
          </p:cNvPr>
          <p:cNvGrpSpPr/>
          <p:nvPr userDrawn="1"/>
        </p:nvGrpSpPr>
        <p:grpSpPr>
          <a:xfrm>
            <a:off x="1150144" y="2586211"/>
            <a:ext cx="1682354" cy="505724"/>
            <a:chOff x="1533524" y="369094"/>
            <a:chExt cx="2243139" cy="606869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99FE193-D0A4-440E-B317-9F342F4A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42199-FD88-48AE-AE87-02D8A29F1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BBD505-94FE-43B7-9059-CF1DF297CA36}"/>
              </a:ext>
            </a:extLst>
          </p:cNvPr>
          <p:cNvSpPr txBox="1"/>
          <p:nvPr userDrawn="1"/>
        </p:nvSpPr>
        <p:spPr>
          <a:xfrm>
            <a:off x="1143001" y="3619134"/>
            <a:ext cx="32134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50"/>
              </a:spcBef>
              <a:buClr>
                <a:schemeClr val="accent1"/>
              </a:buClr>
              <a:buSzPct val="120000"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28167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31267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gn off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32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4" noProof="0"/>
          </a:p>
        </p:txBody>
      </p:sp>
      <p:pic>
        <p:nvPicPr>
          <p:cNvPr id="3" name="Picture 2" descr="ST_pure_pos_rgb_5c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7" y="3771899"/>
            <a:ext cx="2254724" cy="6947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90371" y="5123382"/>
            <a:ext cx="22568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60" b="0" noProof="0">
                <a:solidFill>
                  <a:schemeClr val="accent1"/>
                </a:solidFill>
                <a:latin typeface="Arial"/>
                <a:cs typeface="Arial"/>
              </a:rPr>
              <a:t>www.statkraft</a:t>
            </a:r>
            <a:r>
              <a:rPr lang="en-GB" sz="1260" b="0" baseline="0" noProof="0">
                <a:solidFill>
                  <a:schemeClr val="accent1"/>
                </a:solidFill>
                <a:latin typeface="Arial"/>
                <a:cs typeface="Arial"/>
              </a:rPr>
              <a:t>.com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20" y="2535155"/>
            <a:ext cx="5554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noProof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3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40"/>
            </a:lvl1pPr>
            <a:lvl2pPr marL="161448" indent="0">
              <a:buNone/>
              <a:defRPr/>
            </a:lvl2pPr>
            <a:lvl3pPr marL="322898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76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22202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ar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85802" y="1281536"/>
            <a:ext cx="5172075" cy="697325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4687" baseline="0">
                <a:solidFill>
                  <a:schemeClr val="accent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/>
              <a:t>hero heading 1 here</a:t>
            </a:r>
            <a:endParaRPr lang="en-GB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85802" y="1872616"/>
            <a:ext cx="5172075" cy="1313074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833"/>
              </a:spcBef>
              <a:buNone/>
              <a:defRPr lang="en-GB" sz="8333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3"/>
                    </a:gs>
                  </a:gsLst>
                  <a:lin ang="7200000" scaled="0"/>
                  <a:tileRect/>
                </a:gra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/>
              <a:t>hero head 2</a:t>
            </a:r>
            <a:endParaRPr lang="en-GB"/>
          </a:p>
        </p:txBody>
      </p:sp>
      <p:sp>
        <p:nvSpPr>
          <p:cNvPr id="7" name="Tagline"/>
          <p:cNvSpPr txBox="1"/>
          <p:nvPr>
            <p:custDataLst>
              <p:tags r:id="rId3"/>
            </p:custDataLst>
          </p:nvPr>
        </p:nvSpPr>
        <p:spPr>
          <a:xfrm>
            <a:off x="685802" y="5261399"/>
            <a:ext cx="1186053" cy="23082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000">
                <a:solidFill>
                  <a:schemeClr val="tx2"/>
                </a:solidFill>
                <a:latin typeface="Mute Light" panose="00000400000000000000" pitchFamily="50" charset="0"/>
              </a:rPr>
              <a:t>welcome to brighter</a:t>
            </a:r>
          </a:p>
        </p:txBody>
      </p:sp>
      <p:pic>
        <p:nvPicPr>
          <p:cNvPr id="4" name="FrontCover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76991"/>
            <a:ext cx="159105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87052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arge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85802" y="1281536"/>
            <a:ext cx="5172075" cy="697325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4687" baseline="0">
                <a:solidFill>
                  <a:schemeClr val="bg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/>
              <a:t>hero heading 1 here</a:t>
            </a:r>
            <a:endParaRPr lang="en-GB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85802" y="1872616"/>
            <a:ext cx="5172075" cy="1313074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833"/>
              </a:spcBef>
              <a:buNone/>
              <a:defRPr lang="en-GB" sz="8333">
                <a:solidFill>
                  <a:schemeClr val="bg1"/>
                </a:soli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/>
              <a:t>hero head 2</a:t>
            </a:r>
            <a:endParaRPr lang="en-GB"/>
          </a:p>
        </p:txBody>
      </p:sp>
      <p:sp>
        <p:nvSpPr>
          <p:cNvPr id="7" name="Tagline"/>
          <p:cNvSpPr txBox="1"/>
          <p:nvPr>
            <p:custDataLst>
              <p:tags r:id="rId3"/>
            </p:custDataLst>
          </p:nvPr>
        </p:nvSpPr>
        <p:spPr>
          <a:xfrm>
            <a:off x="685802" y="5261399"/>
            <a:ext cx="1186053" cy="23082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000">
                <a:solidFill>
                  <a:schemeClr val="bg1"/>
                </a:solidFill>
                <a:latin typeface="Mute Light" panose="00000400000000000000" pitchFamily="50" charset="0"/>
              </a:rPr>
              <a:t>welcome to brighter</a:t>
            </a:r>
          </a:p>
        </p:txBody>
      </p:sp>
      <p:pic>
        <p:nvPicPr>
          <p:cNvPr id="4" name="FrontCover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76991"/>
            <a:ext cx="159105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21386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medium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85800" y="1294978"/>
            <a:ext cx="5171948" cy="356013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2400" baseline="0">
                <a:solidFill>
                  <a:schemeClr val="accent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/>
              <a:t>hero heading 1 here</a:t>
            </a:r>
            <a:endParaRPr lang="en-GB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85800" y="1607291"/>
            <a:ext cx="5171948" cy="2057718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833"/>
              </a:spcBef>
              <a:buNone/>
              <a:defRPr lang="en-GB" sz="8000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3"/>
                    </a:gs>
                  </a:gsLst>
                  <a:lin ang="7200000" scaled="0"/>
                  <a:tileRect/>
                </a:gra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/>
              <a:t>hero head 2</a:t>
            </a:r>
            <a:endParaRPr lang="en-GB"/>
          </a:p>
        </p:txBody>
      </p:sp>
      <p:sp>
        <p:nvSpPr>
          <p:cNvPr id="7" name="Tagline"/>
          <p:cNvSpPr txBox="1"/>
          <p:nvPr>
            <p:custDataLst>
              <p:tags r:id="rId3"/>
            </p:custDataLst>
          </p:nvPr>
        </p:nvSpPr>
        <p:spPr>
          <a:xfrm>
            <a:off x="685802" y="5261399"/>
            <a:ext cx="1186053" cy="23082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000">
                <a:solidFill>
                  <a:schemeClr val="tx2"/>
                </a:solidFill>
                <a:latin typeface="Mute Light" panose="00000400000000000000" pitchFamily="50" charset="0"/>
              </a:rPr>
              <a:t>welcome to brighter</a:t>
            </a:r>
          </a:p>
        </p:txBody>
      </p:sp>
      <p:pic>
        <p:nvPicPr>
          <p:cNvPr id="4" name="FrontCover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76991"/>
            <a:ext cx="159105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18073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medium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85800" y="1294978"/>
            <a:ext cx="5171948" cy="356013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2400" baseline="0">
                <a:solidFill>
                  <a:schemeClr val="bg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/>
              <a:t>hero heading 1 here</a:t>
            </a:r>
            <a:endParaRPr lang="en-GB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85800" y="1607291"/>
            <a:ext cx="5171948" cy="2057718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833"/>
              </a:spcBef>
              <a:buNone/>
              <a:defRPr lang="en-GB" sz="8000">
                <a:solidFill>
                  <a:schemeClr val="bg1"/>
                </a:soli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/>
              <a:t>hero head 2</a:t>
            </a:r>
            <a:endParaRPr lang="en-GB"/>
          </a:p>
        </p:txBody>
      </p:sp>
      <p:sp>
        <p:nvSpPr>
          <p:cNvPr id="7" name="Tagline"/>
          <p:cNvSpPr txBox="1"/>
          <p:nvPr>
            <p:custDataLst>
              <p:tags r:id="rId3"/>
            </p:custDataLst>
          </p:nvPr>
        </p:nvSpPr>
        <p:spPr>
          <a:xfrm>
            <a:off x="685802" y="5261399"/>
            <a:ext cx="1186053" cy="23082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000">
                <a:solidFill>
                  <a:schemeClr val="bg1"/>
                </a:solidFill>
                <a:latin typeface="Mute Light" panose="00000400000000000000" pitchFamily="50" charset="0"/>
              </a:rPr>
              <a:t>welcome to brighter</a:t>
            </a:r>
          </a:p>
        </p:txBody>
      </p:sp>
      <p:pic>
        <p:nvPicPr>
          <p:cNvPr id="4" name="FrontCover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76991"/>
            <a:ext cx="159105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05885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ma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85800" y="1274235"/>
            <a:ext cx="5155438" cy="215614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875" baseline="0">
                <a:solidFill>
                  <a:schemeClr val="accent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/>
              <a:t>hero heading 1 here</a:t>
            </a:r>
            <a:endParaRPr lang="en-GB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85800" y="1401128"/>
            <a:ext cx="5171948" cy="226388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833"/>
              </a:spcBef>
              <a:buNone/>
              <a:defRPr lang="en-GB" sz="5833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3"/>
                    </a:gs>
                  </a:gsLst>
                  <a:lin ang="7200000" scaled="0"/>
                  <a:tileRect/>
                </a:gra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/>
              <a:t>hero head 2</a:t>
            </a:r>
            <a:endParaRPr lang="en-GB"/>
          </a:p>
        </p:txBody>
      </p:sp>
      <p:sp>
        <p:nvSpPr>
          <p:cNvPr id="7" name="Tagline"/>
          <p:cNvSpPr txBox="1"/>
          <p:nvPr>
            <p:custDataLst>
              <p:tags r:id="rId3"/>
            </p:custDataLst>
          </p:nvPr>
        </p:nvSpPr>
        <p:spPr>
          <a:xfrm>
            <a:off x="685802" y="5261399"/>
            <a:ext cx="1186053" cy="23082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000">
                <a:solidFill>
                  <a:schemeClr val="tx2"/>
                </a:solidFill>
                <a:latin typeface="Mute Light" panose="00000400000000000000" pitchFamily="50" charset="0"/>
              </a:rPr>
              <a:t>welcome to brighter</a:t>
            </a:r>
          </a:p>
        </p:txBody>
      </p:sp>
      <p:pic>
        <p:nvPicPr>
          <p:cNvPr id="4" name="FrontCoverLog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76991"/>
            <a:ext cx="1591059" cy="182880"/>
          </a:xfrm>
          <a:prstGeom prst="rect">
            <a:avLst/>
          </a:prstGeom>
        </p:spPr>
      </p:pic>
      <p:sp>
        <p:nvSpPr>
          <p:cNvPr id="6" name="Tagline"/>
          <p:cNvSpPr txBox="1"/>
          <p:nvPr userDrawn="1">
            <p:custDataLst>
              <p:tags r:id="rId4"/>
            </p:custDataLst>
          </p:nvPr>
        </p:nvSpPr>
        <p:spPr>
          <a:xfrm>
            <a:off x="685802" y="5261399"/>
            <a:ext cx="1186053" cy="23082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000">
                <a:solidFill>
                  <a:schemeClr val="tx2"/>
                </a:solidFill>
                <a:latin typeface="Mute Light" panose="00000400000000000000" pitchFamily="50" charset="0"/>
              </a:rPr>
              <a:t>welcome to brighter</a:t>
            </a:r>
          </a:p>
        </p:txBody>
      </p:sp>
      <p:pic>
        <p:nvPicPr>
          <p:cNvPr id="8" name="FrontCover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76991"/>
            <a:ext cx="159105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72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mall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85800" y="1274235"/>
            <a:ext cx="5155438" cy="215614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875" baseline="0">
                <a:solidFill>
                  <a:schemeClr val="bg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/>
              <a:t>hero heading 1 here</a:t>
            </a:r>
            <a:endParaRPr lang="en-GB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85800" y="1401128"/>
            <a:ext cx="5171948" cy="226388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833"/>
              </a:spcBef>
              <a:buNone/>
              <a:defRPr lang="en-GB" sz="5833">
                <a:solidFill>
                  <a:schemeClr val="bg1"/>
                </a:soli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/>
              <a:t>hero head 2</a:t>
            </a:r>
            <a:endParaRPr lang="en-GB"/>
          </a:p>
        </p:txBody>
      </p:sp>
      <p:sp>
        <p:nvSpPr>
          <p:cNvPr id="7" name="Tagline"/>
          <p:cNvSpPr txBox="1"/>
          <p:nvPr>
            <p:custDataLst>
              <p:tags r:id="rId3"/>
            </p:custDataLst>
          </p:nvPr>
        </p:nvSpPr>
        <p:spPr>
          <a:xfrm>
            <a:off x="685802" y="5261399"/>
            <a:ext cx="1186053" cy="23082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000">
                <a:solidFill>
                  <a:schemeClr val="bg1"/>
                </a:solidFill>
                <a:latin typeface="Mute Light" panose="00000400000000000000" pitchFamily="50" charset="0"/>
              </a:rPr>
              <a:t>welcome to brighter</a:t>
            </a:r>
          </a:p>
        </p:txBody>
      </p:sp>
      <p:pic>
        <p:nvPicPr>
          <p:cNvPr id="4" name="FrontCover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76991"/>
            <a:ext cx="159105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8731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660583" y="5483492"/>
            <a:ext cx="3143250" cy="14040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584948" cy="793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96421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r background">
    <p:bg>
      <p:bgPr>
        <a:gradFill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660583" y="5483492"/>
            <a:ext cx="3143250" cy="14040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584948" cy="793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1020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text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660583" y="5483492"/>
            <a:ext cx="3143250" cy="14040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584948" cy="793750"/>
          </a:xfrm>
        </p:spPr>
        <p:txBody>
          <a:bodyPr/>
          <a:lstStyle>
            <a:lvl1pPr>
              <a:defRPr sz="3333">
                <a:gradFill>
                  <a:gsLst>
                    <a:gs pos="30000">
                      <a:schemeClr val="accent1"/>
                    </a:gs>
                    <a:gs pos="100000">
                      <a:schemeClr val="accent3"/>
                    </a:gs>
                  </a:gsLst>
                  <a:lin ang="189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12549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dient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33">
                <a:gradFill>
                  <a:gsLst>
                    <a:gs pos="30000">
                      <a:schemeClr val="accent1"/>
                    </a:gs>
                    <a:gs pos="100000">
                      <a:schemeClr val="accent3"/>
                    </a:gs>
                  </a:gsLst>
                  <a:lin ang="189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60583" y="5270501"/>
            <a:ext cx="3143250" cy="23150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468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534969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4854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60583" y="5270501"/>
            <a:ext cx="3143250" cy="23150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69578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1"/>
            <a:ext cx="3566160" cy="349646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167"/>
            </a:lvl4pPr>
            <a:lvl5pPr>
              <a:defRPr sz="11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51001"/>
            <a:ext cx="3566160" cy="349646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167"/>
            </a:lvl4pPr>
            <a:lvl5pPr>
              <a:defRPr sz="11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0583" y="5270501"/>
            <a:ext cx="3143250" cy="23150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83072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1"/>
            <a:ext cx="2194560" cy="349646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167"/>
            </a:lvl4pPr>
            <a:lvl5pPr>
              <a:defRPr sz="11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0583" y="5270501"/>
            <a:ext cx="3143250" cy="23150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257550" y="1650999"/>
            <a:ext cx="2194560" cy="349647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167"/>
            </a:lvl4pPr>
            <a:lvl5pPr>
              <a:defRPr sz="11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857875" y="1650999"/>
            <a:ext cx="2194560" cy="349647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167"/>
            </a:lvl4pPr>
            <a:lvl5pPr>
              <a:defRPr sz="11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640464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60583" y="5270501"/>
            <a:ext cx="3143250" cy="23150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77179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vider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06872"/>
            <a:ext cx="5824192" cy="233814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buNone/>
              <a:defRPr lang="en-US" b="1" baseline="0" smtClean="0">
                <a:solidFill>
                  <a:schemeClr val="bg1"/>
                </a:solidFill>
              </a:defRPr>
            </a:lvl1pPr>
            <a:lvl2pPr>
              <a:defRPr lang="en-US" sz="1500" smtClean="0">
                <a:latin typeface="+mn-lt"/>
              </a:defRPr>
            </a:lvl2pPr>
            <a:lvl3pPr>
              <a:defRPr lang="en-US" sz="1500" smtClean="0">
                <a:latin typeface="+mn-lt"/>
              </a:defRPr>
            </a:lvl3pPr>
            <a:lvl4pPr>
              <a:defRPr lang="en-US" sz="1500" smtClean="0">
                <a:latin typeface="+mn-lt"/>
              </a:defRPr>
            </a:lvl4pPr>
            <a:lvl5pPr>
              <a:defRPr lang="en-GB" sz="1500">
                <a:latin typeface="+mn-lt"/>
              </a:defRPr>
            </a:lvl5pPr>
          </a:lstStyle>
          <a:p>
            <a:pPr lvl="0">
              <a:tabLst>
                <a:tab pos="1333447" algn="l"/>
              </a:tabLst>
            </a:pPr>
            <a:r>
              <a:rPr lang="en-US"/>
              <a:t>Enter Title Here</a:t>
            </a:r>
          </a:p>
        </p:txBody>
      </p:sp>
      <p:sp>
        <p:nvSpPr>
          <p:cNvPr id="6" name="Divider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583701"/>
            <a:ext cx="5824192" cy="233814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buNone/>
              <a:defRPr lang="en-US" b="0" baseline="0" smtClean="0">
                <a:solidFill>
                  <a:schemeClr val="bg1"/>
                </a:solidFill>
              </a:defRPr>
            </a:lvl1pPr>
            <a:lvl2pPr>
              <a:defRPr lang="en-US" sz="1500" smtClean="0">
                <a:latin typeface="+mn-lt"/>
              </a:defRPr>
            </a:lvl2pPr>
            <a:lvl3pPr>
              <a:defRPr lang="en-US" sz="1500" smtClean="0">
                <a:latin typeface="+mn-lt"/>
              </a:defRPr>
            </a:lvl3pPr>
            <a:lvl4pPr>
              <a:defRPr lang="en-US" sz="1500" smtClean="0">
                <a:latin typeface="+mn-lt"/>
              </a:defRPr>
            </a:lvl4pPr>
            <a:lvl5pPr>
              <a:defRPr lang="en-GB" sz="1500">
                <a:latin typeface="+mn-lt"/>
              </a:defRPr>
            </a:lvl5pPr>
          </a:lstStyle>
          <a:p>
            <a:pPr lvl="0">
              <a:tabLst>
                <a:tab pos="1333447" algn="l"/>
              </a:tabLst>
            </a:pPr>
            <a:r>
              <a:rPr lang="en-US"/>
              <a:t>Enter Sub-title Here</a:t>
            </a:r>
          </a:p>
        </p:txBody>
      </p:sp>
      <p:sp>
        <p:nvSpPr>
          <p:cNvPr id="7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3875139" y="2440738"/>
            <a:ext cx="4752668" cy="4690079"/>
          </a:xfrm>
          <a:noFill/>
        </p:spPr>
        <p:txBody>
          <a:bodyPr vert="horz" wrap="none" lIns="0" tIns="0" rIns="0" bIns="0" rtlCol="0" anchor="b" anchorCtr="0">
            <a:noAutofit/>
          </a:bodyPr>
          <a:lstStyle>
            <a:lvl1pPr marL="0" indent="0" algn="r">
              <a:buNone/>
              <a:defRPr lang="en-US" sz="41665" b="1" dirty="0" smtClean="0">
                <a:solidFill>
                  <a:schemeClr val="bg1"/>
                </a:solidFill>
                <a:latin typeface="Grifo S" panose="02050803090505060204" pitchFamily="18" charset="0"/>
              </a:defRPr>
            </a:lvl1pPr>
          </a:lstStyle>
          <a:p>
            <a:pPr lvl="0">
              <a:tabLst>
                <a:tab pos="1333447" algn="l"/>
              </a:tabLst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055679700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agline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583B39-7D64-F544-BBFA-BA52FC22F7C3}"/>
              </a:ext>
            </a:extLst>
          </p:cNvPr>
          <p:cNvGrpSpPr/>
          <p:nvPr/>
        </p:nvGrpSpPr>
        <p:grpSpPr>
          <a:xfrm>
            <a:off x="2277146" y="2080832"/>
            <a:ext cx="4589711" cy="1523959"/>
            <a:chOff x="3387199" y="2352993"/>
            <a:chExt cx="7692836" cy="1764015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7931846C-1148-4A47-9705-E6008753D736}"/>
                </a:ext>
              </a:extLst>
            </p:cNvPr>
            <p:cNvSpPr txBox="1">
              <a:spLocks/>
            </p:cNvSpPr>
            <p:nvPr/>
          </p:nvSpPr>
          <p:spPr>
            <a:xfrm>
              <a:off x="3387199" y="2674237"/>
              <a:ext cx="7692836" cy="144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8333" b="1">
                  <a:solidFill>
                    <a:schemeClr val="bg1"/>
                  </a:solidFill>
                  <a:latin typeface="+mj-lt"/>
                </a:rPr>
                <a:t>brighter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1B109C-2152-B84E-963B-93A7CC6EAF16}"/>
                </a:ext>
              </a:extLst>
            </p:cNvPr>
            <p:cNvSpPr/>
            <p:nvPr/>
          </p:nvSpPr>
          <p:spPr>
            <a:xfrm>
              <a:off x="3387199" y="2352993"/>
              <a:ext cx="3644656" cy="552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>
                  <a:solidFill>
                    <a:schemeClr val="bg1"/>
                  </a:solidFill>
                  <a:latin typeface="Mute Light" pitchFamily="2" charset="77"/>
                  <a:cs typeface="Calibri" panose="020F0502020204030204" pitchFamily="34" charset="0"/>
                </a:rPr>
                <a:t>welcome 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487690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Cover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66" y="2731770"/>
            <a:ext cx="2188468" cy="2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50180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legal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Cover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66" y="2731770"/>
            <a:ext cx="2188468" cy="2514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1A0588-1E9B-8246-96A4-92BAD02C1055}"/>
              </a:ext>
            </a:extLst>
          </p:cNvPr>
          <p:cNvSpPr txBox="1"/>
          <p:nvPr/>
        </p:nvSpPr>
        <p:spPr>
          <a:xfrm>
            <a:off x="619432" y="3679032"/>
            <a:ext cx="7838768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7" b="0" i="0">
                <a:solidFill>
                  <a:schemeClr val="bg1"/>
                </a:solidFill>
                <a:latin typeface="Mute Regular" pitchFamily="2" charset="77"/>
              </a:rPr>
              <a:t>Insert legal text here if required. </a:t>
            </a:r>
          </a:p>
        </p:txBody>
      </p:sp>
    </p:spTree>
    <p:extLst>
      <p:ext uri="{BB962C8B-B14F-4D97-AF65-F5344CB8AC3E}">
        <p14:creationId xmlns:p14="http://schemas.microsoft.com/office/powerpoint/2010/main" val="1996356054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ack Cover tag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67" y="2731770"/>
            <a:ext cx="2577736" cy="7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12554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812367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3694843" y="0"/>
            <a:ext cx="5449157" cy="5704397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accent5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305" y="3640297"/>
            <a:ext cx="3645695" cy="551090"/>
          </a:xfrm>
          <a:solidFill>
            <a:schemeClr val="bg1"/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accent5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C94871-1278-4C9D-8FE4-92A94538EC1C}"/>
              </a:ext>
            </a:extLst>
          </p:cNvPr>
          <p:cNvGrpSpPr/>
          <p:nvPr/>
        </p:nvGrpSpPr>
        <p:grpSpPr>
          <a:xfrm>
            <a:off x="1150144" y="307579"/>
            <a:ext cx="1682354" cy="505724"/>
            <a:chOff x="1533524" y="369094"/>
            <a:chExt cx="2243139" cy="60686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ED2CFF3-8D2B-4D37-BCA7-ECF1D6193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C11B633-41CA-4745-B60C-C77BAB1EE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081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Van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noProof="0"/>
          </a:p>
        </p:txBody>
      </p:sp>
      <p:pic>
        <p:nvPicPr>
          <p:cNvPr id="16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513423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6938526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257175" indent="-257175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20C8F6-248D-4C3E-87B3-1E76EE1E9591}"/>
              </a:ext>
            </a:extLst>
          </p:cNvPr>
          <p:cNvSpPr/>
          <p:nvPr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accent5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33F1287C-318B-4F40-9FF1-E19D09469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7" y="3640297"/>
            <a:ext cx="3645694" cy="551090"/>
          </a:xfrm>
          <a:solidFill>
            <a:schemeClr val="bg1"/>
          </a:solidFill>
        </p:spPr>
        <p:txBody>
          <a:bodyPr wrap="square"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accent5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GB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8B993E-BF37-4D48-AD6A-25908C6899FA}"/>
              </a:ext>
            </a:extLst>
          </p:cNvPr>
          <p:cNvGrpSpPr/>
          <p:nvPr/>
        </p:nvGrpSpPr>
        <p:grpSpPr>
          <a:xfrm>
            <a:off x="1150144" y="307579"/>
            <a:ext cx="1682354" cy="505724"/>
            <a:chOff x="1533524" y="369094"/>
            <a:chExt cx="2243139" cy="60686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1D9DD3B-C3F8-4D09-9824-43A4FB97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8A26939-CABE-4692-9903-32D6323AD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22161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6218303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8198707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7906225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7906225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3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734864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AFC8A-F573-4DCA-AAB1-789495D6F80D}"/>
              </a:ext>
            </a:extLst>
          </p:cNvPr>
          <p:cNvSpPr/>
          <p:nvPr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8" y="1525589"/>
            <a:ext cx="7902416" cy="3492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268226-9F81-47A5-AC33-CAD4216284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B7FD7-1337-425B-A227-B659A64CE1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7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ue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7983511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6C0BA-F5D8-4B1E-938B-E4EFD61EBD27}"/>
              </a:ext>
            </a:extLst>
          </p:cNvPr>
          <p:cNvSpPr/>
          <p:nvPr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7906225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7906225" cy="315013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9567883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9E18CF8-020B-4471-89E6-85F54EEEFE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9174" y="1525589"/>
            <a:ext cx="3724751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A561E1-8545-4FA9-9BDC-392506752B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54F62-0B85-4EBD-84A4-5D56AA871C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3331684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28" y="481014"/>
            <a:ext cx="3722664" cy="75591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 hea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9196466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3726180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51DCF0-9768-4EEE-9C12-5CAFCAFF4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9174" y="1530410"/>
            <a:ext cx="3724752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6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3726180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3279856D-28DF-4275-908D-D6BF96710C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9174" y="1867958"/>
            <a:ext cx="3724751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 hea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734033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3726180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3726180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C8456C9-98B9-4B92-A9A4-9A0FFCE1751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799410" y="1525323"/>
            <a:ext cx="3725465" cy="3492500"/>
          </a:xfr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65D8F-5853-4213-A499-47CFC77993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68E036-9C4C-4396-9444-5A589716F3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with Sub hea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1324742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28" y="481014"/>
            <a:ext cx="3722664" cy="75591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50" y="1530410"/>
            <a:ext cx="3726180" cy="238878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411458" indent="0">
              <a:buNone/>
              <a:defRPr sz="1800" b="1"/>
            </a:lvl2pPr>
            <a:lvl3pPr marL="822916" indent="0">
              <a:buNone/>
              <a:defRPr sz="1620" b="1"/>
            </a:lvl3pPr>
            <a:lvl4pPr marL="1234373" indent="0">
              <a:buNone/>
              <a:defRPr sz="1440" b="1"/>
            </a:lvl4pPr>
            <a:lvl5pPr marL="1645830" indent="0">
              <a:buNone/>
              <a:defRPr sz="1440" b="1"/>
            </a:lvl5pPr>
            <a:lvl6pPr marL="2057288" indent="0">
              <a:buNone/>
              <a:defRPr sz="1440" b="1"/>
            </a:lvl6pPr>
            <a:lvl7pPr marL="2468745" indent="0">
              <a:buNone/>
              <a:defRPr sz="1440" b="1"/>
            </a:lvl7pPr>
            <a:lvl8pPr marL="2880202" indent="0">
              <a:buNone/>
              <a:defRPr sz="1440" b="1"/>
            </a:lvl8pPr>
            <a:lvl9pPr marL="3291658" indent="0">
              <a:buNone/>
              <a:defRPr sz="144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650" y="1867958"/>
            <a:ext cx="3726180" cy="3150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C1D5F55-2691-47AF-8B04-7C6A7A77DC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370756-D056-4567-AAA8-F01FC46FB9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6BE3-5129-43BD-8534-2B1949CCA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4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i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noProof="0"/>
          </a:p>
        </p:txBody>
      </p:sp>
      <p:pic>
        <p:nvPicPr>
          <p:cNvPr id="16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nb-NO" sz="6800" b="1" kern="1200" noProof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78409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041198B-7822-4395-9D3F-40CE6DC016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1537930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041198B-7822-4395-9D3F-40CE6DC01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BB9E0B-F9DD-4869-B2C0-64A92559BA9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5C3AB9-69FD-4C4F-8D38-537257DD2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BB4E4-A757-4FA8-BD51-8A76F8814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041198B-7822-4395-9D3F-40CE6DC016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7540731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041198B-7822-4395-9D3F-40CE6DC01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BB9E0B-F9DD-4869-B2C0-64A92559BA9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BA2E3-82B7-4C36-9767-793A81D6BD3A}"/>
              </a:ext>
            </a:extLst>
          </p:cNvPr>
          <p:cNvSpPr/>
          <p:nvPr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378D1-8F5C-4092-8710-DD705A3E8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B8A1A-F1D3-443F-B5D4-76D5F0DBD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A702FF-1FBA-4017-9DB9-C02D09C91C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1953493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A702FF-1FBA-4017-9DB9-C02D09C91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A72EFE-A939-4314-9B37-CFBB34A6B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CF783-739F-44F7-AB7E-B1400EF40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C70547-57E7-43AE-8B74-42412D44DC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7488937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C70547-57E7-43AE-8B74-42412D44D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8"/>
            <a:ext cx="9144000" cy="5149849"/>
          </a:xfrm>
        </p:spPr>
        <p:txBody>
          <a:bodyPr/>
          <a:lstStyle/>
          <a:p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D1446-BADE-496E-A120-409A27165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41E6B-1A10-4CB5-A9B6-2036ABE3C1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C70547-57E7-43AE-8B74-42412D44DC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3282638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C70547-57E7-43AE-8B74-42412D44D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8"/>
            <a:ext cx="9144000" cy="5714983"/>
          </a:xfrm>
        </p:spPr>
        <p:txBody>
          <a:bodyPr/>
          <a:lstStyle/>
          <a:p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D1446-BADE-496E-A120-409A27165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41E6B-1A10-4CB5-A9B6-2036ABE3C1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7103363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650" y="1525589"/>
            <a:ext cx="3726180" cy="3492500"/>
          </a:xfrm>
        </p:spPr>
        <p:txBody>
          <a:bodyPr/>
          <a:lstStyle>
            <a:lvl1pPr marL="1543050" marR="0" indent="-1543050" algn="l" defTabSz="41145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  <a:lvl2pPr marL="177159" indent="0">
              <a:buNone/>
              <a:defRPr/>
            </a:lvl2pPr>
            <a:lvl3pPr marL="372654" indent="0">
              <a:buNone/>
              <a:defRPr/>
            </a:lvl3pPr>
          </a:lstStyle>
          <a:p>
            <a:pPr lvl="0"/>
            <a:r>
              <a:rPr lang="en-GB"/>
              <a:t>00.00 – 00.00	Part one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9410" y="2646"/>
            <a:ext cx="4344590" cy="5712354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28" y="481014"/>
            <a:ext cx="3722664" cy="75591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6403DDC-E99F-4F5C-9DB8-4CB79AB575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6150958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6403DDC-E99F-4F5C-9DB8-4CB79AB575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3F600FB-64F8-427B-971C-CADB5FAA634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D5D76E-3B21-4346-8387-3ECEA55A7AF8}"/>
              </a:ext>
            </a:extLst>
          </p:cNvPr>
          <p:cNvSpPr/>
          <p:nvPr/>
        </p:nvSpPr>
        <p:spPr>
          <a:xfrm>
            <a:off x="0" y="1"/>
            <a:ext cx="9144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9124" y="229452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FBA4834-1B47-48FA-B341-B048E3128F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124" y="401891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D3F43B7-3974-4835-A8E9-FAB67672FB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81474" y="2295848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0D2E8FF-F2DE-4D53-A047-6387A71314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81474" y="4020238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89F8303-B8B6-4740-9407-07CFA2BE53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43823" y="229452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5FBF798-2395-4DEA-893B-0A69A9C4E0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43823" y="4018914"/>
            <a:ext cx="1980000" cy="761313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3D80F3-4A3C-487A-BDD1-1179B87A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C487C7-5173-42A6-959E-EA91A12A5B8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EDB19D-C3B2-48FD-864B-FA498F61F2C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Plassholder for tekst 13">
            <a:extLst>
              <a:ext uri="{FF2B5EF4-FFF2-40B4-BE49-F238E27FC236}">
                <a16:creationId xmlns:a16="http://schemas.microsoft.com/office/drawing/2014/main" id="{5B1FC8BA-51AF-415E-A4F8-0349DAF4E4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81474" y="1525324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3" name="Plassholder for tekst 13">
            <a:extLst>
              <a:ext uri="{FF2B5EF4-FFF2-40B4-BE49-F238E27FC236}">
                <a16:creationId xmlns:a16="http://schemas.microsoft.com/office/drawing/2014/main" id="{C79AF395-5DA0-43BE-964A-9D760C68CFD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927" y="1525324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4" name="Plassholder for tekst 13">
            <a:extLst>
              <a:ext uri="{FF2B5EF4-FFF2-40B4-BE49-F238E27FC236}">
                <a16:creationId xmlns:a16="http://schemas.microsoft.com/office/drawing/2014/main" id="{6F856F4B-C1E9-4A7E-ADC8-9BF349BDF8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4875" y="1525324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5" name="Plassholder for tekst 13">
            <a:extLst>
              <a:ext uri="{FF2B5EF4-FFF2-40B4-BE49-F238E27FC236}">
                <a16:creationId xmlns:a16="http://schemas.microsoft.com/office/drawing/2014/main" id="{1FAF68DD-F083-4112-AEE7-A6FF3667E2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82000" y="3248390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6" name="Plassholder for tekst 13">
            <a:extLst>
              <a:ext uri="{FF2B5EF4-FFF2-40B4-BE49-F238E27FC236}">
                <a16:creationId xmlns:a16="http://schemas.microsoft.com/office/drawing/2014/main" id="{A3BE0F03-ED02-4E92-AF74-B8C0C2010E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454" y="3248390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7" name="Plassholder for tekst 13">
            <a:extLst>
              <a:ext uri="{FF2B5EF4-FFF2-40B4-BE49-F238E27FC236}">
                <a16:creationId xmlns:a16="http://schemas.microsoft.com/office/drawing/2014/main" id="{56563C9C-49B1-46FC-BD14-AF22D17F3E9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45402" y="3248390"/>
            <a:ext cx="1980000" cy="599662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36105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018754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27498F8-B643-49CA-B711-9895BAAEF51D}"/>
              </a:ext>
            </a:extLst>
          </p:cNvPr>
          <p:cNvSpPr/>
          <p:nvPr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tx2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5944DA81-A1C5-4AC7-A37D-7026E9D40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5" y="3640297"/>
            <a:ext cx="3645695" cy="55109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tx2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13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02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995134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 marL="257175" indent="-257175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tx2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99E99776-DDA5-4531-9FAA-7E1F063C9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5" y="3640297"/>
            <a:ext cx="3645695" cy="55109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tx2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1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425057-A686-4E31-B8A1-F9DA3356AD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641454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425057-A686-4E31-B8A1-F9DA3356A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0EACD11-8C82-4B33-9818-2E9B80C745F4}"/>
              </a:ext>
            </a:extLst>
          </p:cNvPr>
          <p:cNvSpPr/>
          <p:nvPr/>
        </p:nvSpPr>
        <p:spPr>
          <a:xfrm>
            <a:off x="0" y="1"/>
            <a:ext cx="4572000" cy="51172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35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07FF22D-3C6C-48BB-8040-D34A9441D6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6307" y="1236928"/>
            <a:ext cx="2727722" cy="3439933"/>
          </a:xfrm>
          <a:blipFill dpi="0"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t="-10000" b="98000"/>
            </a:stretch>
          </a:blipFill>
        </p:spPr>
        <p:txBody>
          <a:bodyPr lIns="0" tIns="288000" rIns="0" bIns="0">
            <a:noAutofit/>
          </a:bodyPr>
          <a:lstStyle>
            <a:lvl1pPr marL="0" indent="0" eaLnBrk="1">
              <a:lnSpc>
                <a:spcPct val="100000"/>
              </a:lnSpc>
              <a:buNone/>
              <a:defRPr sz="2400" b="1">
                <a:solidFill>
                  <a:schemeClr val="tx2"/>
                </a:solidFill>
              </a:defRPr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C69016-ED83-4DA8-8515-95C6620C560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1C938-DD81-4B48-A39A-291BD5BE17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CA222-7E26-47F7-846B-8C915D47E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72000" y="0"/>
            <a:ext cx="4572000" cy="5117042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97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78">
          <p15:clr>
            <a:srgbClr val="FBAE40"/>
          </p15:clr>
        </p15:guide>
        <p15:guide id="2" pos="3840">
          <p15:clr>
            <a:srgbClr val="FBAE40"/>
          </p15:clr>
        </p15:guide>
        <p15:guide id="3" pos="306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image" Target="../media/image12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oleObject" Target="../embeddings/oleObject11.bin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image" Target="../media/image10.sv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tags" Target="../tags/tag21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tags" Target="../tags/tag20.xml"/><Relationship Id="rId30" Type="http://schemas.openxmlformats.org/officeDocument/2006/relationships/image" Target="../media/image8.emf"/><Relationship Id="rId8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tags" Target="../tags/tag58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oleObject" Target="../embeddings/oleObject33.bin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tags" Target="../tags/tag5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34" Type="http://schemas.openxmlformats.org/officeDocument/2006/relationships/image" Target="../media/image12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image" Target="../media/image10.svg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tags" Target="../tags/tag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tags" Target="../tags/tag79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image" Target="../media/image8.emf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theme" Target="../theme/theme4.xml"/><Relationship Id="rId30" Type="http://schemas.openxmlformats.org/officeDocument/2006/relationships/oleObject" Target="../embeddings/oleObject34.bin"/><Relationship Id="rId8" Type="http://schemas.openxmlformats.org/officeDocument/2006/relationships/slideLayout" Target="../slideLayouts/slideLayout8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tags" Target="../tags/tag122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tags" Target="../tags/tag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image" Target="../media/image8.emf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oleObject" Target="../embeddings/oleObject59.bin"/><Relationship Id="rId30" Type="http://schemas.openxmlformats.org/officeDocument/2006/relationships/image" Target="../media/image10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26" Type="http://schemas.openxmlformats.org/officeDocument/2006/relationships/tags" Target="../tags/tag159.xml"/><Relationship Id="rId3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29" Type="http://schemas.openxmlformats.org/officeDocument/2006/relationships/image" Target="../media/image8.emf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slideLayout" Target="../slideLayouts/slideLayout151.xml"/><Relationship Id="rId32" Type="http://schemas.openxmlformats.org/officeDocument/2006/relationships/image" Target="../media/image12.png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slideLayout" Target="../slideLayouts/slideLayout150.xml"/><Relationship Id="rId28" Type="http://schemas.openxmlformats.org/officeDocument/2006/relationships/oleObject" Target="../embeddings/oleObject80.bin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31" Type="http://schemas.openxmlformats.org/officeDocument/2006/relationships/image" Target="../media/image10.sv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Relationship Id="rId27" Type="http://schemas.openxmlformats.org/officeDocument/2006/relationships/tags" Target="../tags/tag160.xml"/><Relationship Id="rId30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9" Type="http://schemas.openxmlformats.org/officeDocument/2006/relationships/image" Target="../media/image22.png"/><Relationship Id="rId21" Type="http://schemas.openxmlformats.org/officeDocument/2006/relationships/slideLayout" Target="../slideLayouts/slideLayout183.xml"/><Relationship Id="rId34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33" Type="http://schemas.openxmlformats.org/officeDocument/2006/relationships/slideLayout" Target="../slideLayouts/slideLayout195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29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32" Type="http://schemas.openxmlformats.org/officeDocument/2006/relationships/slideLayout" Target="../slideLayouts/slideLayout194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slideLayout" Target="../slideLayouts/slideLayout190.xml"/><Relationship Id="rId36" Type="http://schemas.openxmlformats.org/officeDocument/2006/relationships/tags" Target="../tags/tag198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31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slideLayout" Target="../slideLayouts/slideLayout189.xml"/><Relationship Id="rId30" Type="http://schemas.openxmlformats.org/officeDocument/2006/relationships/slideLayout" Target="../slideLayouts/slideLayout192.xml"/><Relationship Id="rId35" Type="http://schemas.openxmlformats.org/officeDocument/2006/relationships/theme" Target="../theme/theme8.xml"/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5AB76CE-66FB-42A8-BF26-87F8D179FF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541738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501" imgH="502" progId="TCLayout.ActiveDocument.1">
                  <p:embed/>
                </p:oleObj>
              </mc:Choice>
              <mc:Fallback>
                <p:oleObj name="think-cell Slide" r:id="rId37" imgW="501" imgH="50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5AB76CE-66FB-42A8-BF26-87F8D179F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158555"/>
            <a:ext cx="8381000" cy="3846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text</a:t>
            </a:r>
            <a:r>
              <a:rPr lang="nb-NO" noProof="0"/>
              <a:t> styles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539" y="5266233"/>
            <a:ext cx="3954461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1800" y="5150115"/>
            <a:ext cx="828040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57" r:id="rId2"/>
    <p:sldLayoutId id="2147483849" r:id="rId3"/>
    <p:sldLayoutId id="2147483848" r:id="rId4"/>
    <p:sldLayoutId id="2147483852" r:id="rId5"/>
    <p:sldLayoutId id="2147483853" r:id="rId6"/>
    <p:sldLayoutId id="2147483858" r:id="rId7"/>
    <p:sldLayoutId id="2147483846" r:id="rId8"/>
    <p:sldLayoutId id="2147483855" r:id="rId9"/>
    <p:sldLayoutId id="2147483847" r:id="rId10"/>
    <p:sldLayoutId id="2147483854" r:id="rId11"/>
    <p:sldLayoutId id="2147483859" r:id="rId12"/>
    <p:sldLayoutId id="2147483650" r:id="rId13"/>
    <p:sldLayoutId id="2147483652" r:id="rId14"/>
    <p:sldLayoutId id="2147483657" r:id="rId15"/>
    <p:sldLayoutId id="2147483658" r:id="rId16"/>
    <p:sldLayoutId id="2147483653" r:id="rId17"/>
    <p:sldLayoutId id="2147483654" r:id="rId18"/>
    <p:sldLayoutId id="2147483655" r:id="rId19"/>
    <p:sldLayoutId id="2147483845" r:id="rId20"/>
    <p:sldLayoutId id="2147483850" r:id="rId21"/>
    <p:sldLayoutId id="2147483860" r:id="rId22"/>
    <p:sldLayoutId id="2147483851" r:id="rId23"/>
    <p:sldLayoutId id="2147483856" r:id="rId24"/>
    <p:sldLayoutId id="2147483693" r:id="rId25"/>
    <p:sldLayoutId id="2147483698" r:id="rId26"/>
    <p:sldLayoutId id="2147483704" r:id="rId27"/>
    <p:sldLayoutId id="2147483705" r:id="rId28"/>
    <p:sldLayoutId id="2147483707" r:id="rId29"/>
    <p:sldLayoutId id="2147483710" r:id="rId30"/>
    <p:sldLayoutId id="2147483712" r:id="rId31"/>
    <p:sldLayoutId id="2147483714" r:id="rId32"/>
    <p:sldLayoutId id="2147483844" r:id="rId33"/>
    <p:sldLayoutId id="2147483861" r:id="rId34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ct val="110000"/>
        </a:lnSpc>
        <a:spcBef>
          <a:spcPts val="800"/>
        </a:spcBef>
        <a:buClr>
          <a:schemeClr val="accent4"/>
        </a:buClr>
        <a:buSzPct val="80000"/>
        <a:buFont typeface="Wingdings 3" charset="2"/>
        <a:buChar char="}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358775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77721A6-BD6A-4708-8340-32907EB1DD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858899708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77721A6-BD6A-4708-8340-32907EB1D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E6A9C7A-2E23-48C6-AD30-0D78302C1A59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927" y="481014"/>
            <a:ext cx="7901896" cy="7559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929" y="1525589"/>
            <a:ext cx="7903425" cy="3492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1023" y="5266250"/>
            <a:ext cx="3334500" cy="30427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eaLnBrk="1">
              <a:defRPr sz="75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1927" y="5266250"/>
            <a:ext cx="339240" cy="30427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75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727649-DA60-4222-B58B-0786112CEE78}"/>
              </a:ext>
            </a:extLst>
          </p:cNvPr>
          <p:cNvGrpSpPr/>
          <p:nvPr userDrawn="1"/>
        </p:nvGrpSpPr>
        <p:grpSpPr>
          <a:xfrm>
            <a:off x="7742523" y="5283781"/>
            <a:ext cx="785509" cy="236128"/>
            <a:chOff x="1533524" y="369094"/>
            <a:chExt cx="2243139" cy="606869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EB54AED3-C389-47FA-B373-818250A1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82BC5DF-C636-48C9-A020-1643C098A7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155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4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58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/>
          </a:solidFill>
          <a:latin typeface="Arial"/>
          <a:ea typeface="+mj-ea"/>
          <a:cs typeface="Arial"/>
        </a:defRPr>
      </a:lvl1pPr>
    </p:titleStyle>
    <p:bodyStyle>
      <a:lvl1pPr marL="161995" indent="-161995" algn="l" defTabSz="411458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500" kern="1200">
          <a:solidFill>
            <a:schemeClr val="accent5"/>
          </a:solidFill>
          <a:latin typeface="Arial"/>
          <a:ea typeface="+mn-ea"/>
          <a:cs typeface="Arial"/>
        </a:defRPr>
      </a:lvl1pPr>
      <a:lvl2pPr marL="354806" indent="-177404" algn="l" defTabSz="411458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Arial" panose="020B0604020202020204" pitchFamily="34" charset="0"/>
        <a:buChar char="-"/>
        <a:defRPr sz="1350" kern="1200">
          <a:solidFill>
            <a:schemeClr val="accent5"/>
          </a:solidFill>
          <a:latin typeface="Arial"/>
          <a:ea typeface="+mn-ea"/>
          <a:cs typeface="Arial"/>
        </a:defRPr>
      </a:lvl2pPr>
      <a:lvl3pPr marL="518382" indent="-145728" algn="l" defTabSz="411458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Arial"/>
          <a:ea typeface="+mn-ea"/>
          <a:cs typeface="Arial"/>
        </a:defRPr>
      </a:lvl3pPr>
      <a:lvl4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Arial"/>
          <a:ea typeface="+mn-ea"/>
          <a:cs typeface="Arial"/>
        </a:defRPr>
      </a:lvl4pPr>
      <a:lvl5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Arial"/>
          <a:ea typeface="+mn-ea"/>
          <a:cs typeface="Arial"/>
        </a:defRPr>
      </a:lvl5pPr>
      <a:lvl6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7pPr>
      <a:lvl8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58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16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73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0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88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45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02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58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4">
          <p15:clr>
            <a:srgbClr val="F26B43"/>
          </p15:clr>
        </p15:guide>
        <p15:guide id="2" pos="520">
          <p15:clr>
            <a:srgbClr val="F26B43"/>
          </p15:clr>
        </p15:guide>
        <p15:guide id="3" pos="7160">
          <p15:clr>
            <a:srgbClr val="F26B43"/>
          </p15:clr>
        </p15:guide>
        <p15:guide id="4" orient="horz" pos="1153">
          <p15:clr>
            <a:srgbClr val="F26B43"/>
          </p15:clr>
        </p15:guide>
        <p15:guide id="5" orient="horz" pos="3793">
          <p15:clr>
            <a:srgbClr val="F26B43"/>
          </p15:clr>
        </p15:guide>
        <p15:guide id="6" orient="horz" pos="93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2255450-3A2D-4445-8CD3-B7E072ECA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744651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501" imgH="502" progId="TCLayout.ActiveDocument.1">
                  <p:embed/>
                </p:oleObj>
              </mc:Choice>
              <mc:Fallback>
                <p:oleObj name="think-cell Slide" r:id="rId23" imgW="501" imgH="502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2255450-3A2D-4445-8CD3-B7E072ECA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Title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85800" y="476250"/>
            <a:ext cx="7584948" cy="7937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Body"/>
          <p:cNvSpPr>
            <a:spLocks noGrp="1"/>
          </p:cNvSpPr>
          <p:nvPr>
            <p:ph type="body" idx="1"/>
          </p:nvPr>
        </p:nvSpPr>
        <p:spPr>
          <a:xfrm>
            <a:off x="685800" y="1651001"/>
            <a:ext cx="7584948" cy="34964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4"/>
          </p:nvPr>
        </p:nvSpPr>
        <p:spPr>
          <a:xfrm>
            <a:off x="7768800" y="5270501"/>
            <a:ext cx="687600" cy="23150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lang="en-GB" sz="833" smtClean="0">
                <a:solidFill>
                  <a:schemeClr val="bg2"/>
                </a:solidFill>
                <a:latin typeface="Mute" panose="00000500000000000000" pitchFamily="50" charset="0"/>
              </a:defRPr>
            </a:lvl1pPr>
          </a:lstStyle>
          <a:p>
            <a:fld id="{69551C3F-E5B5-49AF-A85B-7D3B4FA18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"/>
          <p:cNvSpPr>
            <a:spLocks noGrp="1"/>
          </p:cNvSpPr>
          <p:nvPr>
            <p:ph type="dt" sz="half" idx="2"/>
          </p:nvPr>
        </p:nvSpPr>
        <p:spPr>
          <a:xfrm>
            <a:off x="1971000" y="5271000"/>
            <a:ext cx="260280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667" b="0" smtClean="0">
                <a:solidFill>
                  <a:schemeClr val="bg2"/>
                </a:solidFill>
              </a:defRPr>
            </a:lvl1pPr>
          </a:lstStyle>
          <a:p>
            <a:fld id="{43588A12-B7D5-4142-851D-8393C71CF0E2}" type="datetime1">
              <a:rPr lang="en-GB" smtClean="0"/>
              <a:t>17/09/2025</a:t>
            </a:fld>
            <a:endParaRPr lang="en-US"/>
          </a:p>
        </p:txBody>
      </p:sp>
      <p:sp>
        <p:nvSpPr>
          <p:cNvPr id="4" name="FilePath"/>
          <p:cNvSpPr txBox="1"/>
          <p:nvPr/>
        </p:nvSpPr>
        <p:spPr>
          <a:xfrm>
            <a:off x="1971000" y="5403000"/>
            <a:ext cx="2602800" cy="126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>
              <a:tabLst>
                <a:tab pos="1600200" algn="l"/>
              </a:tabLst>
              <a:defRPr sz="600">
                <a:solidFill>
                  <a:schemeClr val="bg2"/>
                </a:solidFill>
                <a:latin typeface="Mute" panose="00000500000000000000" pitchFamily="50" charset="0"/>
              </a:defRPr>
            </a:lvl1pPr>
          </a:lstStyle>
          <a:p>
            <a:pPr lvl="0"/>
            <a:endParaRPr lang="en-GB" sz="667"/>
          </a:p>
        </p:txBody>
      </p:sp>
      <p:sp>
        <p:nvSpPr>
          <p:cNvPr id="8" name="Business" hidden="1"/>
          <p:cNvSpPr txBox="1">
            <a:spLocks/>
          </p:cNvSpPr>
          <p:nvPr/>
        </p:nvSpPr>
        <p:spPr>
          <a:xfrm>
            <a:off x="4698000" y="5271001"/>
            <a:ext cx="3143250" cy="231509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2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/>
              <a:t>Mercer</a:t>
            </a:r>
            <a:endParaRPr lang="en-US" sz="667" baseline="0"/>
          </a:p>
        </p:txBody>
      </p:sp>
      <p:sp>
        <p:nvSpPr>
          <p:cNvPr id="9" name="Copyright"/>
          <p:cNvSpPr txBox="1">
            <a:spLocks/>
          </p:cNvSpPr>
          <p:nvPr/>
        </p:nvSpPr>
        <p:spPr>
          <a:xfrm>
            <a:off x="5473077" y="5350834"/>
            <a:ext cx="2473200" cy="231509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2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/>
              <a:t>Copyright © 2021 Mercer (US) Inc. All rights reserved.</a:t>
            </a:r>
            <a:endParaRPr lang="en-US" sz="667" baseline="0"/>
          </a:p>
        </p:txBody>
      </p:sp>
      <p:pic>
        <p:nvPicPr>
          <p:cNvPr id="5" name="ContentLogo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70500"/>
            <a:ext cx="874778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2333" kern="1200">
          <a:solidFill>
            <a:schemeClr val="tx1"/>
          </a:solidFill>
          <a:latin typeface="Grifo S" panose="02050803090505060204" pitchFamily="18" charset="0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100000"/>
        </a:lnSpc>
        <a:spcBef>
          <a:spcPts val="1000"/>
        </a:spcBef>
        <a:buFont typeface="Mute" panose="00000500000000000000" pitchFamily="50" charset="0"/>
        <a:buChar char="•"/>
        <a:defRPr sz="1500" kern="1200">
          <a:solidFill>
            <a:schemeClr val="tx1"/>
          </a:solidFill>
          <a:latin typeface="Mute" panose="00000500000000000000" pitchFamily="50" charset="0"/>
          <a:ea typeface="+mn-ea"/>
          <a:cs typeface="+mn-cs"/>
        </a:defRPr>
      </a:lvl1pPr>
      <a:lvl2pPr marL="380985" indent="-190492" algn="l" defTabSz="76197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te" panose="00000500000000000000" pitchFamily="50" charset="0"/>
          <a:ea typeface="+mn-ea"/>
          <a:cs typeface="+mn-cs"/>
        </a:defRPr>
      </a:lvl2pPr>
      <a:lvl3pPr marL="571477" indent="-190492" algn="l" defTabSz="761970" rtl="0" eaLnBrk="1" latinLnBrk="0" hangingPunct="1">
        <a:lnSpc>
          <a:spcPct val="100000"/>
        </a:lnSpc>
        <a:spcBef>
          <a:spcPts val="1000"/>
        </a:spcBef>
        <a:buFont typeface="Mute" panose="00000500000000000000" pitchFamily="50" charset="0"/>
        <a:buChar char="-"/>
        <a:defRPr sz="1500" kern="1200">
          <a:solidFill>
            <a:schemeClr val="tx1"/>
          </a:solidFill>
          <a:latin typeface="Mute" panose="00000500000000000000" pitchFamily="50" charset="0"/>
          <a:ea typeface="+mn-ea"/>
          <a:cs typeface="+mn-cs"/>
        </a:defRPr>
      </a:lvl3pPr>
      <a:lvl4pPr marL="761970" indent="-190492" algn="l" defTabSz="761970" rtl="0" eaLnBrk="1" latinLnBrk="0" hangingPunct="1">
        <a:lnSpc>
          <a:spcPct val="100000"/>
        </a:lnSpc>
        <a:spcBef>
          <a:spcPts val="1000"/>
        </a:spcBef>
        <a:buFont typeface="Mute" panose="00000500000000000000" pitchFamily="50" charset="0"/>
        <a:buChar char="-"/>
        <a:defRPr sz="1167" kern="1200">
          <a:solidFill>
            <a:schemeClr val="tx1"/>
          </a:solidFill>
          <a:latin typeface="Mute" panose="00000500000000000000" pitchFamily="50" charset="0"/>
          <a:ea typeface="+mn-ea"/>
          <a:cs typeface="+mn-cs"/>
        </a:defRPr>
      </a:lvl4pPr>
      <a:lvl5pPr marL="952462" indent="-190492" algn="l" defTabSz="761970" rtl="0" eaLnBrk="1" latinLnBrk="0" hangingPunct="1">
        <a:lnSpc>
          <a:spcPct val="100000"/>
        </a:lnSpc>
        <a:spcBef>
          <a:spcPts val="1000"/>
        </a:spcBef>
        <a:buFont typeface="Mute" panose="00000500000000000000" pitchFamily="50" charset="0"/>
        <a:buChar char="-"/>
        <a:defRPr sz="1167" kern="1200">
          <a:solidFill>
            <a:schemeClr val="tx1"/>
          </a:solidFill>
          <a:latin typeface="Mute" panose="00000500000000000000" pitchFamily="50" charset="0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432">
          <p15:clr>
            <a:srgbClr val="F26B43"/>
          </p15:clr>
        </p15:guide>
        <p15:guide id="8" pos="5328">
          <p15:clr>
            <a:srgbClr val="F26B43"/>
          </p15:clr>
        </p15:guide>
        <p15:guide id="9" orient="horz" pos="360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1248">
          <p15:clr>
            <a:srgbClr val="F26B43"/>
          </p15:clr>
        </p15:guide>
        <p15:guide id="16" orient="horz" pos="39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77721A6-BD6A-4708-8340-32907EB1DD5E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28766911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270" imgH="270" progId="TCLayout.ActiveDocument.1">
                  <p:embed/>
                </p:oleObj>
              </mc:Choice>
              <mc:Fallback>
                <p:oleObj name="think-cell Slide" r:id="rId30" imgW="270" imgH="27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77721A6-BD6A-4708-8340-32907EB1D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E6A9C7A-2E23-48C6-AD30-0D78302C1A59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927" y="481014"/>
            <a:ext cx="7901896" cy="7559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" noProof="0"/>
              <a:t>Haga clic para modificar el estilo de título del patrón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929" y="1525589"/>
            <a:ext cx="7903425" cy="3492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1023" y="5266250"/>
            <a:ext cx="3334500" cy="30427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eaLnBrk="1">
              <a:defRPr sz="75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1927" y="5266250"/>
            <a:ext cx="339240" cy="30427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75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727649-DA60-4222-B58B-0786112CEE78}"/>
              </a:ext>
            </a:extLst>
          </p:cNvPr>
          <p:cNvGrpSpPr/>
          <p:nvPr/>
        </p:nvGrpSpPr>
        <p:grpSpPr>
          <a:xfrm>
            <a:off x="7742523" y="5283781"/>
            <a:ext cx="785509" cy="236128"/>
            <a:chOff x="1533524" y="369094"/>
            <a:chExt cx="2243139" cy="606869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EB54AED3-C389-47FA-B373-818250A1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82BC5DF-C636-48C9-A020-1643C098A7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06096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2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58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/>
          </a:solidFill>
          <a:latin typeface="Arial"/>
          <a:ea typeface="+mj-ea"/>
          <a:cs typeface="Arial"/>
        </a:defRPr>
      </a:lvl1pPr>
    </p:titleStyle>
    <p:bodyStyle>
      <a:lvl1pPr marL="161995" indent="-161995" algn="l" defTabSz="411458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500" kern="1200">
          <a:solidFill>
            <a:schemeClr val="accent5"/>
          </a:solidFill>
          <a:latin typeface="Arial"/>
          <a:ea typeface="+mn-ea"/>
          <a:cs typeface="Arial"/>
        </a:defRPr>
      </a:lvl1pPr>
      <a:lvl2pPr marL="354806" indent="-177404" algn="l" defTabSz="411458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Arial" panose="020B0604020202020204" pitchFamily="34" charset="0"/>
        <a:buChar char="-"/>
        <a:defRPr sz="1350" kern="1200">
          <a:solidFill>
            <a:schemeClr val="accent5"/>
          </a:solidFill>
          <a:latin typeface="Arial"/>
          <a:ea typeface="+mn-ea"/>
          <a:cs typeface="Arial"/>
        </a:defRPr>
      </a:lvl2pPr>
      <a:lvl3pPr marL="518382" indent="-145728" algn="l" defTabSz="411458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Arial"/>
          <a:ea typeface="+mn-ea"/>
          <a:cs typeface="Arial"/>
        </a:defRPr>
      </a:lvl3pPr>
      <a:lvl4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Arial"/>
          <a:ea typeface="+mn-ea"/>
          <a:cs typeface="Arial"/>
        </a:defRPr>
      </a:lvl4pPr>
      <a:lvl5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Arial"/>
          <a:ea typeface="+mn-ea"/>
          <a:cs typeface="Arial"/>
        </a:defRPr>
      </a:lvl5pPr>
      <a:lvl6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7pPr>
      <a:lvl8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58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16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73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0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88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45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02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58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4">
          <p15:clr>
            <a:srgbClr val="F26B43"/>
          </p15:clr>
        </p15:guide>
        <p15:guide id="2" pos="520">
          <p15:clr>
            <a:srgbClr val="F26B43"/>
          </p15:clr>
        </p15:guide>
        <p15:guide id="3" pos="7160">
          <p15:clr>
            <a:srgbClr val="F26B43"/>
          </p15:clr>
        </p15:guide>
        <p15:guide id="4" orient="horz" pos="1153">
          <p15:clr>
            <a:srgbClr val="F26B43"/>
          </p15:clr>
        </p15:guide>
        <p15:guide id="5" orient="horz" pos="3793">
          <p15:clr>
            <a:srgbClr val="F26B43"/>
          </p15:clr>
        </p15:guide>
        <p15:guide id="6" orient="horz" pos="93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77721A6-BD6A-4708-8340-32907EB1DD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382505704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77721A6-BD6A-4708-8340-32907EB1D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E6A9C7A-2E23-48C6-AD30-0D78302C1A59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927" y="481014"/>
            <a:ext cx="7901896" cy="7559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929" y="1525589"/>
            <a:ext cx="7903425" cy="3492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1023" y="5266250"/>
            <a:ext cx="3334500" cy="30427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eaLnBrk="1">
              <a:defRPr sz="75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1927" y="5266250"/>
            <a:ext cx="339240" cy="30427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75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727649-DA60-4222-B58B-0786112CEE78}"/>
              </a:ext>
            </a:extLst>
          </p:cNvPr>
          <p:cNvGrpSpPr/>
          <p:nvPr userDrawn="1"/>
        </p:nvGrpSpPr>
        <p:grpSpPr>
          <a:xfrm>
            <a:off x="7742523" y="5283781"/>
            <a:ext cx="785509" cy="236128"/>
            <a:chOff x="1533524" y="369094"/>
            <a:chExt cx="2243139" cy="606869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EB54AED3-C389-47FA-B373-818250A1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82BC5DF-C636-48C9-A020-1643C098A7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2274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58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/>
          </a:solidFill>
          <a:latin typeface="Arial"/>
          <a:ea typeface="+mj-ea"/>
          <a:cs typeface="Arial"/>
        </a:defRPr>
      </a:lvl1pPr>
    </p:titleStyle>
    <p:bodyStyle>
      <a:lvl1pPr marL="161995" indent="-161995" algn="l" defTabSz="411458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500" kern="1200">
          <a:solidFill>
            <a:schemeClr val="accent5"/>
          </a:solidFill>
          <a:latin typeface="Arial"/>
          <a:ea typeface="+mn-ea"/>
          <a:cs typeface="Arial"/>
        </a:defRPr>
      </a:lvl1pPr>
      <a:lvl2pPr marL="354806" indent="-177404" algn="l" defTabSz="411458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Arial" panose="020B0604020202020204" pitchFamily="34" charset="0"/>
        <a:buChar char="-"/>
        <a:defRPr sz="1350" kern="1200">
          <a:solidFill>
            <a:schemeClr val="accent5"/>
          </a:solidFill>
          <a:latin typeface="Arial"/>
          <a:ea typeface="+mn-ea"/>
          <a:cs typeface="Arial"/>
        </a:defRPr>
      </a:lvl2pPr>
      <a:lvl3pPr marL="518382" indent="-145728" algn="l" defTabSz="411458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Arial"/>
          <a:ea typeface="+mn-ea"/>
          <a:cs typeface="Arial"/>
        </a:defRPr>
      </a:lvl3pPr>
      <a:lvl4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Arial"/>
          <a:ea typeface="+mn-ea"/>
          <a:cs typeface="Arial"/>
        </a:defRPr>
      </a:lvl4pPr>
      <a:lvl5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Arial"/>
          <a:ea typeface="+mn-ea"/>
          <a:cs typeface="Arial"/>
        </a:defRPr>
      </a:lvl5pPr>
      <a:lvl6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7pPr>
      <a:lvl8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58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16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73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0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88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45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02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58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4">
          <p15:clr>
            <a:srgbClr val="F26B43"/>
          </p15:clr>
        </p15:guide>
        <p15:guide id="2" pos="520">
          <p15:clr>
            <a:srgbClr val="F26B43"/>
          </p15:clr>
        </p15:guide>
        <p15:guide id="3" pos="7160">
          <p15:clr>
            <a:srgbClr val="F26B43"/>
          </p15:clr>
        </p15:guide>
        <p15:guide id="4" orient="horz" pos="1153">
          <p15:clr>
            <a:srgbClr val="F26B43"/>
          </p15:clr>
        </p15:guide>
        <p15:guide id="5" orient="horz" pos="3793">
          <p15:clr>
            <a:srgbClr val="F26B43"/>
          </p15:clr>
        </p15:guide>
        <p15:guide id="6" orient="horz" pos="93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77721A6-BD6A-4708-8340-32907EB1DD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525815324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77721A6-BD6A-4708-8340-32907EB1D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E6A9C7A-2E23-48C6-AD30-0D78302C1A59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2" y="2"/>
            <a:ext cx="142875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927" y="481014"/>
            <a:ext cx="7901896" cy="7559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929" y="1525589"/>
            <a:ext cx="7903425" cy="3492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1023" y="5266250"/>
            <a:ext cx="3334500" cy="30427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eaLnBrk="1">
              <a:defRPr sz="75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1927" y="5266250"/>
            <a:ext cx="339240" cy="30427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75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727649-DA60-4222-B58B-0786112CEE78}"/>
              </a:ext>
            </a:extLst>
          </p:cNvPr>
          <p:cNvGrpSpPr/>
          <p:nvPr userDrawn="1"/>
        </p:nvGrpSpPr>
        <p:grpSpPr>
          <a:xfrm>
            <a:off x="7742523" y="5283781"/>
            <a:ext cx="785509" cy="236128"/>
            <a:chOff x="1533524" y="369094"/>
            <a:chExt cx="2243139" cy="606869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EB54AED3-C389-47FA-B373-818250A1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82BC5DF-C636-48C9-A020-1643C098A7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5005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58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/>
          </a:solidFill>
          <a:latin typeface="Arial"/>
          <a:ea typeface="+mj-ea"/>
          <a:cs typeface="Arial"/>
        </a:defRPr>
      </a:lvl1pPr>
    </p:titleStyle>
    <p:bodyStyle>
      <a:lvl1pPr marL="161995" indent="-161995" algn="l" defTabSz="411458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500" kern="1200">
          <a:solidFill>
            <a:schemeClr val="accent5"/>
          </a:solidFill>
          <a:latin typeface="Arial"/>
          <a:ea typeface="+mn-ea"/>
          <a:cs typeface="Arial"/>
        </a:defRPr>
      </a:lvl1pPr>
      <a:lvl2pPr marL="354806" indent="-177404" algn="l" defTabSz="411458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Arial" panose="020B0604020202020204" pitchFamily="34" charset="0"/>
        <a:buChar char="-"/>
        <a:defRPr sz="1350" kern="1200">
          <a:solidFill>
            <a:schemeClr val="accent5"/>
          </a:solidFill>
          <a:latin typeface="Arial"/>
          <a:ea typeface="+mn-ea"/>
          <a:cs typeface="Arial"/>
        </a:defRPr>
      </a:lvl2pPr>
      <a:lvl3pPr marL="518382" indent="-145728" algn="l" defTabSz="411458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Arial"/>
          <a:ea typeface="+mn-ea"/>
          <a:cs typeface="Arial"/>
        </a:defRPr>
      </a:lvl3pPr>
      <a:lvl4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Arial"/>
          <a:ea typeface="+mn-ea"/>
          <a:cs typeface="Arial"/>
        </a:defRPr>
      </a:lvl4pPr>
      <a:lvl5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Arial"/>
          <a:ea typeface="+mn-ea"/>
          <a:cs typeface="Arial"/>
        </a:defRPr>
      </a:lvl5pPr>
      <a:lvl6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7pPr>
      <a:lvl8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518400" indent="-145800" algn="l" defTabSz="411458" rtl="0" eaLnBrk="1" latinLnBrk="0" hangingPunct="1">
        <a:spcBef>
          <a:spcPts val="450"/>
        </a:spcBef>
        <a:buClr>
          <a:schemeClr val="bg2"/>
        </a:buClr>
        <a:buFont typeface="Arial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58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16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73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0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88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45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02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58" algn="l" defTabSz="41145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4">
          <p15:clr>
            <a:srgbClr val="F26B43"/>
          </p15:clr>
        </p15:guide>
        <p15:guide id="2" pos="520">
          <p15:clr>
            <a:srgbClr val="F26B43"/>
          </p15:clr>
        </p15:guide>
        <p15:guide id="3" pos="7160">
          <p15:clr>
            <a:srgbClr val="F26B43"/>
          </p15:clr>
        </p15:guide>
        <p15:guide id="4" orient="horz" pos="1153">
          <p15:clr>
            <a:srgbClr val="F26B43"/>
          </p15:clr>
        </p15:guide>
        <p15:guide id="5" orient="horz" pos="3793">
          <p15:clr>
            <a:srgbClr val="F26B43"/>
          </p15:clr>
        </p15:guide>
        <p15:guide id="6" orient="horz" pos="93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8F3512-6162-0969-D831-DD720D81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F6230-6B00-EC0B-959F-129D6700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A9E84-C066-5C16-B102-A430D3282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15971-B927-BAD8-2BAE-43F861F73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BF4EE-A806-75AB-8745-2647FE963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043083-E2C7-411E-8C56-26FB38D6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1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5AB76CE-66FB-42A8-BF26-87F8D179FF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541738781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501" imgH="502" progId="TCLayout.ActiveDocument.1">
                  <p:embed/>
                </p:oleObj>
              </mc:Choice>
              <mc:Fallback>
                <p:oleObj name="think-cell Slide" r:id="rId37" imgW="501" imgH="50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5AB76CE-66FB-42A8-BF26-87F8D179F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1" y="1158556"/>
            <a:ext cx="8381000" cy="3846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text</a:t>
            </a:r>
            <a:r>
              <a:rPr lang="nb-NO" noProof="0"/>
              <a:t> styles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540" y="5266234"/>
            <a:ext cx="3954461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720" b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1" y="5266234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720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1" y="5258338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1801" y="5150115"/>
            <a:ext cx="828040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7A088E-6C72-2CCF-E2D0-36B45D7050D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7626" y="5560484"/>
            <a:ext cx="545306" cy="92333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Statkraft Internal</a:t>
            </a:r>
          </a:p>
        </p:txBody>
      </p:sp>
    </p:spTree>
    <p:extLst>
      <p:ext uri="{BB962C8B-B14F-4D97-AF65-F5344CB8AC3E}">
        <p14:creationId xmlns:p14="http://schemas.microsoft.com/office/powerpoint/2010/main" val="225021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  <p:sldLayoutId id="2147483897" r:id="rId19"/>
    <p:sldLayoutId id="2147483898" r:id="rId20"/>
    <p:sldLayoutId id="2147483899" r:id="rId21"/>
    <p:sldLayoutId id="2147483900" r:id="rId22"/>
    <p:sldLayoutId id="2147483901" r:id="rId23"/>
    <p:sldLayoutId id="2147483902" r:id="rId24"/>
    <p:sldLayoutId id="2147483903" r:id="rId25"/>
    <p:sldLayoutId id="2147483904" r:id="rId26"/>
    <p:sldLayoutId id="2147483905" r:id="rId27"/>
    <p:sldLayoutId id="2147483906" r:id="rId28"/>
    <p:sldLayoutId id="2147483907" r:id="rId29"/>
    <p:sldLayoutId id="2147483908" r:id="rId30"/>
    <p:sldLayoutId id="2147483909" r:id="rId31"/>
    <p:sldLayoutId id="2147483910" r:id="rId32"/>
    <p:sldLayoutId id="2147483911" r:id="rId33"/>
    <p:sldLayoutId id="2147483912" r:id="rId34"/>
  </p:sldLayoutIdLst>
  <p:hf hdr="0" ftr="0" dt="0"/>
  <p:txStyles>
    <p:titleStyle>
      <a:lvl1pPr algn="l" defTabSz="411480" rtl="0" eaLnBrk="1" latinLnBrk="0" hangingPunct="1">
        <a:lnSpc>
          <a:spcPct val="90000"/>
        </a:lnSpc>
        <a:spcBef>
          <a:spcPct val="0"/>
        </a:spcBef>
        <a:buNone/>
        <a:defRPr sz="252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60020" indent="-160020" algn="l" defTabSz="411480" rtl="0" eaLnBrk="1" latinLnBrk="0" hangingPunct="1">
        <a:lnSpc>
          <a:spcPct val="110000"/>
        </a:lnSpc>
        <a:spcBef>
          <a:spcPts val="720"/>
        </a:spcBef>
        <a:buClr>
          <a:schemeClr val="accent4"/>
        </a:buClr>
        <a:buSzPct val="80000"/>
        <a:buFont typeface="Wingdings 3" charset="2"/>
        <a:buChar char="}"/>
        <a:defRPr sz="1620" kern="1200">
          <a:solidFill>
            <a:schemeClr val="tx1"/>
          </a:solidFill>
          <a:latin typeface="Arial"/>
          <a:ea typeface="+mn-ea"/>
          <a:cs typeface="Arial"/>
        </a:defRPr>
      </a:lvl1pPr>
      <a:lvl2pPr marL="322898" indent="-161450" algn="l" defTabSz="411480" rtl="0" eaLnBrk="1" latinLnBrk="0" hangingPunct="1">
        <a:lnSpc>
          <a:spcPct val="110000"/>
        </a:lnSpc>
        <a:spcBef>
          <a:spcPts val="180"/>
        </a:spcBef>
        <a:buClr>
          <a:schemeClr val="accent4"/>
        </a:buClr>
        <a:buFont typeface="Lucida Grande"/>
        <a:buChar char="-"/>
        <a:defRPr sz="1440" kern="1200">
          <a:solidFill>
            <a:schemeClr val="tx1"/>
          </a:solidFill>
          <a:latin typeface="Arial"/>
          <a:ea typeface="+mn-ea"/>
          <a:cs typeface="Arial"/>
        </a:defRPr>
      </a:lvl2pPr>
      <a:lvl3pPr marL="484347" indent="-161450" algn="l" defTabSz="411480" rtl="0" eaLnBrk="1" latinLnBrk="0" hangingPunct="1">
        <a:lnSpc>
          <a:spcPct val="110000"/>
        </a:lnSpc>
        <a:spcBef>
          <a:spcPts val="180"/>
        </a:spcBef>
        <a:buClr>
          <a:schemeClr val="accent4"/>
        </a:buClr>
        <a:buFont typeface="Lucida Grande"/>
        <a:buChar char="-"/>
        <a:defRPr sz="1260" kern="1200">
          <a:solidFill>
            <a:schemeClr val="tx1"/>
          </a:solidFill>
          <a:latin typeface="Arial"/>
          <a:ea typeface="+mn-ea"/>
          <a:cs typeface="Arial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440" kern="1200">
          <a:solidFill>
            <a:schemeClr val="tx1"/>
          </a:solidFill>
          <a:latin typeface="Arial"/>
          <a:ea typeface="+mn-ea"/>
          <a:cs typeface="Arial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440" kern="1200">
          <a:solidFill>
            <a:schemeClr val="tx1"/>
          </a:solidFill>
          <a:latin typeface="Arial"/>
          <a:ea typeface="+mn-ea"/>
          <a:cs typeface="Arial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chart" Target="../charts/chart4.xml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30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3" Type="http://schemas.openxmlformats.org/officeDocument/2006/relationships/image" Target="../media/image30.pn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png"/><Relationship Id="rId15" Type="http://schemas.openxmlformats.org/officeDocument/2006/relationships/image" Target="../media/image7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A7F95D-9295-4868-03C6-5B13CEB8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0116"/>
            <a:ext cx="5857399" cy="29345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9E9D54D-F26A-42C8-A6A8-1DB327384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09" y="63175"/>
            <a:ext cx="6638937" cy="198445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asset Overview Nellai</a:t>
            </a:r>
            <a:br>
              <a:rPr lang="en-GB" sz="3600" dirty="0"/>
            </a:br>
            <a:r>
              <a:rPr lang="en-GB" sz="2800" dirty="0"/>
              <a:t>board meeting</a:t>
            </a:r>
            <a:br>
              <a:rPr lang="en-GB" sz="2400" i="0" u="none" strike="noStrike" baseline="0" dirty="0">
                <a:solidFill>
                  <a:srgbClr val="7A6F69"/>
                </a:solidFill>
                <a:latin typeface="+mj-lt"/>
              </a:rPr>
            </a:br>
            <a:r>
              <a:rPr lang="en-GB" sz="2400" i="0" u="none" strike="noStrike" baseline="0" dirty="0">
                <a:solidFill>
                  <a:srgbClr val="7A6F69"/>
                </a:solidFill>
                <a:latin typeface="+mj-lt"/>
              </a:rPr>
              <a:t>September</a:t>
            </a:r>
            <a:r>
              <a:rPr lang="en-GB" sz="2400" i="0" u="none" strike="noStrike" baseline="30000" dirty="0">
                <a:solidFill>
                  <a:srgbClr val="7A6F69"/>
                </a:solidFill>
                <a:latin typeface="+mj-lt"/>
              </a:rPr>
              <a:t>  </a:t>
            </a:r>
            <a:r>
              <a:rPr lang="en-GB" sz="2400" dirty="0">
                <a:solidFill>
                  <a:srgbClr val="7A6F69"/>
                </a:solidFill>
                <a:latin typeface="+mj-lt"/>
              </a:rPr>
              <a:t>2025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5071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1A88B-307A-A53C-AA96-72715D7E6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E042-0552-05F0-56C7-4EC85C0B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47" y="93406"/>
            <a:ext cx="7184573" cy="36933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sz="2000" b="1" dirty="0">
                <a:solidFill>
                  <a:srgbClr val="3CA8C7"/>
                </a:solidFill>
                <a:latin typeface="Arial"/>
                <a:cs typeface="Arial"/>
              </a:rPr>
              <a:t>3.b. Maintenance activity </a:t>
            </a:r>
            <a:r>
              <a:rPr lang="en-GB" sz="1100" b="1" dirty="0" err="1">
                <a:solidFill>
                  <a:srgbClr val="3CA8C7"/>
                </a:solidFill>
                <a:latin typeface="Arial"/>
                <a:cs typeface="Arial"/>
              </a:rPr>
              <a:t>cont</a:t>
            </a:r>
            <a:r>
              <a:rPr lang="en-GB" sz="1100" b="1" dirty="0">
                <a:solidFill>
                  <a:srgbClr val="3CA8C7"/>
                </a:solidFill>
                <a:latin typeface="Arial"/>
                <a:cs typeface="Arial"/>
              </a:rPr>
              <a:t>…</a:t>
            </a:r>
            <a:endParaRPr lang="en-GB" sz="2000" b="1" dirty="0">
              <a:solidFill>
                <a:srgbClr val="3CA8C7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767D3-7860-ABD4-10DF-EC47CF6DD7FB}"/>
              </a:ext>
            </a:extLst>
          </p:cNvPr>
          <p:cNvSpPr txBox="1"/>
          <p:nvPr/>
        </p:nvSpPr>
        <p:spPr>
          <a:xfrm>
            <a:off x="186432" y="278072"/>
            <a:ext cx="8793821" cy="795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39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AU" sz="1600" b="0" dirty="0">
                <a:solidFill>
                  <a:srgbClr val="413E35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The 2025 planned maintenance for the equipment’s were completed without any pending task as per the requirement of Original Equipment Manufacturer (OEM).</a:t>
            </a:r>
            <a:endParaRPr lang="en-GB" sz="1600" b="1" dirty="0">
              <a:solidFill>
                <a:srgbClr val="413E35"/>
              </a:solidFill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A23FF32-CCF0-04B9-5674-457AE16ED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88227"/>
              </p:ext>
            </p:extLst>
          </p:nvPr>
        </p:nvGraphicFramePr>
        <p:xfrm>
          <a:off x="163743" y="1073611"/>
          <a:ext cx="8793825" cy="226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665">
                  <a:extLst>
                    <a:ext uri="{9D8B030D-6E8A-4147-A177-3AD203B41FA5}">
                      <a16:colId xmlns:a16="http://schemas.microsoft.com/office/drawing/2014/main" val="3863819230"/>
                    </a:ext>
                  </a:extLst>
                </a:gridCol>
                <a:gridCol w="457279">
                  <a:extLst>
                    <a:ext uri="{9D8B030D-6E8A-4147-A177-3AD203B41FA5}">
                      <a16:colId xmlns:a16="http://schemas.microsoft.com/office/drawing/2014/main" val="3986872221"/>
                    </a:ext>
                  </a:extLst>
                </a:gridCol>
                <a:gridCol w="457279">
                  <a:extLst>
                    <a:ext uri="{9D8B030D-6E8A-4147-A177-3AD203B41FA5}">
                      <a16:colId xmlns:a16="http://schemas.microsoft.com/office/drawing/2014/main" val="1864404771"/>
                    </a:ext>
                  </a:extLst>
                </a:gridCol>
                <a:gridCol w="457279">
                  <a:extLst>
                    <a:ext uri="{9D8B030D-6E8A-4147-A177-3AD203B41FA5}">
                      <a16:colId xmlns:a16="http://schemas.microsoft.com/office/drawing/2014/main" val="3707177055"/>
                    </a:ext>
                  </a:extLst>
                </a:gridCol>
                <a:gridCol w="457279">
                  <a:extLst>
                    <a:ext uri="{9D8B030D-6E8A-4147-A177-3AD203B41FA5}">
                      <a16:colId xmlns:a16="http://schemas.microsoft.com/office/drawing/2014/main" val="1139165132"/>
                    </a:ext>
                  </a:extLst>
                </a:gridCol>
                <a:gridCol w="457279">
                  <a:extLst>
                    <a:ext uri="{9D8B030D-6E8A-4147-A177-3AD203B41FA5}">
                      <a16:colId xmlns:a16="http://schemas.microsoft.com/office/drawing/2014/main" val="3330486037"/>
                    </a:ext>
                  </a:extLst>
                </a:gridCol>
                <a:gridCol w="457279">
                  <a:extLst>
                    <a:ext uri="{9D8B030D-6E8A-4147-A177-3AD203B41FA5}">
                      <a16:colId xmlns:a16="http://schemas.microsoft.com/office/drawing/2014/main" val="1837322722"/>
                    </a:ext>
                  </a:extLst>
                </a:gridCol>
                <a:gridCol w="457279">
                  <a:extLst>
                    <a:ext uri="{9D8B030D-6E8A-4147-A177-3AD203B41FA5}">
                      <a16:colId xmlns:a16="http://schemas.microsoft.com/office/drawing/2014/main" val="3065434788"/>
                    </a:ext>
                  </a:extLst>
                </a:gridCol>
                <a:gridCol w="457279">
                  <a:extLst>
                    <a:ext uri="{9D8B030D-6E8A-4147-A177-3AD203B41FA5}">
                      <a16:colId xmlns:a16="http://schemas.microsoft.com/office/drawing/2014/main" val="3841096934"/>
                    </a:ext>
                  </a:extLst>
                </a:gridCol>
                <a:gridCol w="457279">
                  <a:extLst>
                    <a:ext uri="{9D8B030D-6E8A-4147-A177-3AD203B41FA5}">
                      <a16:colId xmlns:a16="http://schemas.microsoft.com/office/drawing/2014/main" val="1270767579"/>
                    </a:ext>
                  </a:extLst>
                </a:gridCol>
                <a:gridCol w="457279">
                  <a:extLst>
                    <a:ext uri="{9D8B030D-6E8A-4147-A177-3AD203B41FA5}">
                      <a16:colId xmlns:a16="http://schemas.microsoft.com/office/drawing/2014/main" val="387364041"/>
                    </a:ext>
                  </a:extLst>
                </a:gridCol>
                <a:gridCol w="457279">
                  <a:extLst>
                    <a:ext uri="{9D8B030D-6E8A-4147-A177-3AD203B41FA5}">
                      <a16:colId xmlns:a16="http://schemas.microsoft.com/office/drawing/2014/main" val="2175220238"/>
                    </a:ext>
                  </a:extLst>
                </a:gridCol>
                <a:gridCol w="457279">
                  <a:extLst>
                    <a:ext uri="{9D8B030D-6E8A-4147-A177-3AD203B41FA5}">
                      <a16:colId xmlns:a16="http://schemas.microsoft.com/office/drawing/2014/main" val="3093185417"/>
                    </a:ext>
                  </a:extLst>
                </a:gridCol>
                <a:gridCol w="750406">
                  <a:extLst>
                    <a:ext uri="{9D8B030D-6E8A-4147-A177-3AD203B41FA5}">
                      <a16:colId xmlns:a16="http://schemas.microsoft.com/office/drawing/2014/main" val="1232074873"/>
                    </a:ext>
                  </a:extLst>
                </a:gridCol>
                <a:gridCol w="750406">
                  <a:extLst>
                    <a:ext uri="{9D8B030D-6E8A-4147-A177-3AD203B41FA5}">
                      <a16:colId xmlns:a16="http://schemas.microsoft.com/office/drawing/2014/main" val="183358080"/>
                    </a:ext>
                  </a:extLst>
                </a:gridCol>
              </a:tblGrid>
              <a:tr h="227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Description</a:t>
                      </a:r>
                      <a:endParaRPr lang="en-GB" sz="11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Year 2025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977693"/>
                  </a:ext>
                </a:extLst>
              </a:tr>
              <a:tr h="6894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Jan-25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Feb-25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Mar-25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Apr-25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May-25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Jun-25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Jul-25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Aug-25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Sep-25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Oct-25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Nov-25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Dec-25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Total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%age Achievement</a:t>
                      </a:r>
                      <a:endParaRPr lang="en-GB" sz="10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rgbClr val="3CA8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591335"/>
                  </a:ext>
                </a:extLst>
              </a:tr>
              <a:tr h="369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Preventive Maintenance Plan for the Installed Equipment</a:t>
                      </a:r>
                      <a:endParaRPr lang="en-GB" sz="9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325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349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348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3997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67.05%</a:t>
                      </a:r>
                      <a:endParaRPr lang="en-GB" sz="1000" b="1" i="0" u="none" strike="noStrike" kern="1200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79079"/>
                  </a:ext>
                </a:extLst>
              </a:tr>
              <a:tr h="363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solidFill>
                            <a:srgbClr val="413E35"/>
                          </a:solidFill>
                          <a:effectLst/>
                        </a:rPr>
                        <a:t>Preventive Maintenance  completed for the Installed Equipment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349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GB" sz="1000" b="1" i="0" u="none" strike="noStrike" dirty="0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2680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733906"/>
                  </a:ext>
                </a:extLst>
              </a:tr>
              <a:tr h="243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solidFill>
                            <a:srgbClr val="413E35"/>
                          </a:solidFill>
                          <a:effectLst/>
                        </a:rPr>
                        <a:t>Preventive Maintenance  Delayed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413E35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756459"/>
                  </a:ext>
                </a:extLst>
              </a:tr>
              <a:tr h="243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rgbClr val="413E35"/>
                          </a:solidFill>
                          <a:effectLst/>
                        </a:rPr>
                        <a:t>Preventive Maintenance Not Done</a:t>
                      </a:r>
                      <a:endParaRPr lang="en-GB" sz="900" b="1" i="0" u="none" strike="noStrike" dirty="0">
                        <a:solidFill>
                          <a:srgbClr val="413E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8" marR="4778" marT="47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889548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5B644DE-D971-003A-C9F6-1C09F4A080F2}"/>
              </a:ext>
            </a:extLst>
          </p:cNvPr>
          <p:cNvGrpSpPr/>
          <p:nvPr/>
        </p:nvGrpSpPr>
        <p:grpSpPr>
          <a:xfrm>
            <a:off x="153845" y="3443036"/>
            <a:ext cx="8759335" cy="1798097"/>
            <a:chOff x="4076700" y="3291069"/>
            <a:chExt cx="7800974" cy="26771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972120D-3FAA-96B8-0ADF-5DF8DAE5CC4C}"/>
                </a:ext>
              </a:extLst>
            </p:cNvPr>
            <p:cNvSpPr>
              <a:spLocks/>
            </p:cNvSpPr>
            <p:nvPr/>
          </p:nvSpPr>
          <p:spPr>
            <a:xfrm>
              <a:off x="4076700" y="3309312"/>
              <a:ext cx="5768064" cy="28908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>
                  <a:ln w="0"/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Photographs</a:t>
              </a:r>
              <a:r>
                <a:rPr kumimoji="0" lang="en-IN" sz="1100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Panel maintenance and WMS maintenance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879EAD-1161-8E5E-90F7-B2A2355D744C}"/>
                </a:ext>
              </a:extLst>
            </p:cNvPr>
            <p:cNvSpPr/>
            <p:nvPr/>
          </p:nvSpPr>
          <p:spPr>
            <a:xfrm>
              <a:off x="4076700" y="3291069"/>
              <a:ext cx="7800974" cy="26771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BDA90-26AA-89D5-0CCF-8F27894BAF1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2750" y="3598396"/>
              <a:ext cx="2286000" cy="2286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BEC348-E652-13C9-7E24-1830652A742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3658" y="3598396"/>
              <a:ext cx="2286000" cy="2286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606421-029C-B41B-C968-308BB883927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021" y="3616639"/>
              <a:ext cx="2286000" cy="2286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0458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589F5-828B-9A29-846C-C82292D84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EC83-D180-C874-DF53-7039D9EB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47" y="0"/>
            <a:ext cx="7184573" cy="36933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sz="2000" b="1">
                <a:solidFill>
                  <a:srgbClr val="3CA8C7"/>
                </a:solidFill>
                <a:latin typeface="Arial"/>
                <a:cs typeface="Arial"/>
              </a:rPr>
              <a:t>3.c. </a:t>
            </a:r>
            <a:r>
              <a:rPr lang="en-GB" sz="2000" b="1" dirty="0">
                <a:solidFill>
                  <a:srgbClr val="3CA8C7"/>
                </a:solidFill>
                <a:latin typeface="Arial"/>
                <a:cs typeface="Arial"/>
              </a:rPr>
              <a:t>Breakdown details </a:t>
            </a:r>
            <a:r>
              <a:rPr lang="en-GB" sz="1200" b="1" dirty="0" err="1">
                <a:solidFill>
                  <a:srgbClr val="3CA8C7"/>
                </a:solidFill>
                <a:latin typeface="Arial"/>
                <a:cs typeface="Arial"/>
              </a:rPr>
              <a:t>cont</a:t>
            </a:r>
            <a:r>
              <a:rPr lang="en-GB" sz="1200" b="1" dirty="0">
                <a:solidFill>
                  <a:srgbClr val="3CA8C7"/>
                </a:solidFill>
                <a:latin typeface="Arial"/>
                <a:cs typeface="Arial"/>
              </a:rPr>
              <a:t>…</a:t>
            </a:r>
            <a:endParaRPr lang="en-GB" sz="2000" b="1" dirty="0">
              <a:solidFill>
                <a:srgbClr val="3CA8C7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BC547-AF23-ECB3-BE3C-AB2A12CB267D}"/>
              </a:ext>
            </a:extLst>
          </p:cNvPr>
          <p:cNvSpPr txBox="1"/>
          <p:nvPr/>
        </p:nvSpPr>
        <p:spPr>
          <a:xfrm>
            <a:off x="201965" y="4789286"/>
            <a:ext cx="87400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100" dirty="0">
                <a:solidFill>
                  <a:srgbClr val="413E3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month of January </a:t>
            </a:r>
            <a:r>
              <a:rPr lang="en-AU" sz="1100" dirty="0">
                <a:solidFill>
                  <a:srgbClr val="413E35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AU" sz="1100" dirty="0">
                <a:solidFill>
                  <a:srgbClr val="413E3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August 2025, there was </a:t>
            </a:r>
            <a:r>
              <a:rPr lang="en-AU" sz="1100" dirty="0">
                <a:solidFill>
                  <a:srgbClr val="413E35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</a:t>
            </a:r>
            <a:r>
              <a:rPr lang="en-AU" sz="1100" dirty="0">
                <a:solidFill>
                  <a:srgbClr val="413E3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tripping events (includes load reduction instruction from </a:t>
            </a:r>
            <a:r>
              <a:rPr lang="en-AU" sz="1100" dirty="0">
                <a:solidFill>
                  <a:srgbClr val="413E35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AU" sz="1100" dirty="0">
                <a:solidFill>
                  <a:srgbClr val="413E3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rid also) resulting in 0.32 GWh of generation loss, due to </a:t>
            </a:r>
            <a:r>
              <a:rPr lang="en-AU" sz="1100" dirty="0" err="1">
                <a:solidFill>
                  <a:srgbClr val="413E3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ACB</a:t>
            </a:r>
            <a:r>
              <a:rPr lang="en-AU" sz="1100" dirty="0">
                <a:solidFill>
                  <a:srgbClr val="413E3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1100" dirty="0">
                <a:solidFill>
                  <a:srgbClr val="413E35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AU" sz="1100" dirty="0">
                <a:solidFill>
                  <a:srgbClr val="413E3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lashover, inverters IGBT, control board and internal cable faults</a:t>
            </a:r>
            <a:r>
              <a:rPr lang="en-AU" sz="1100" dirty="0">
                <a:solidFill>
                  <a:srgbClr val="413E35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revenue loss of  1.13 MINR.</a:t>
            </a:r>
            <a:endParaRPr lang="en-GB" sz="1100" dirty="0">
              <a:solidFill>
                <a:srgbClr val="413E35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5C1F0-D0E3-EC3F-2F73-0564215C3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01" y="90460"/>
            <a:ext cx="3957451" cy="469882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C7BAA-1984-0D89-73F9-38EB3B201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46" y="266385"/>
            <a:ext cx="4774013" cy="45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3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64643-EECC-1408-ED41-FE9AFEB11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6ED2-B9C7-4331-3F66-C216B40A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53" y="322409"/>
            <a:ext cx="5249360" cy="491496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3CA8C7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8054F-DEBB-CEEC-BD78-D7D19A219B6D}"/>
              </a:ext>
            </a:extLst>
          </p:cNvPr>
          <p:cNvSpPr txBox="1"/>
          <p:nvPr/>
        </p:nvSpPr>
        <p:spPr>
          <a:xfrm>
            <a:off x="995469" y="813905"/>
            <a:ext cx="7414483" cy="3114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Safety KPI- </a:t>
            </a:r>
            <a:r>
              <a:rPr lang="en-IN" sz="1100" dirty="0">
                <a:solidFill>
                  <a:srgbClr val="3CA8C7"/>
                </a:solidFill>
                <a:latin typeface="Aptos" panose="02110004020202020204"/>
              </a:rPr>
              <a:t>Nellai – </a:t>
            </a:r>
            <a:r>
              <a:rPr lang="en-AU" sz="1100" dirty="0">
                <a:solidFill>
                  <a:srgbClr val="3CA8C7"/>
                </a:solidFill>
                <a:latin typeface="Aptos" panose="02110004020202020204"/>
              </a:rPr>
              <a:t>Health, Safety and Security Summary</a:t>
            </a:r>
            <a:endParaRPr lang="en-GB" sz="1100" dirty="0">
              <a:solidFill>
                <a:srgbClr val="3CA8C7"/>
              </a:solidFill>
              <a:latin typeface="Aptos" panose="02110004020202020204"/>
            </a:endParaRP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Operations Performance Overview.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2.a. </a:t>
            </a: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Nellai Performance Snapshot for 2025</a:t>
            </a:r>
            <a:endParaRPr lang="en-GB" sz="1100" dirty="0">
              <a:solidFill>
                <a:srgbClr val="3CA8C7"/>
              </a:solidFill>
              <a:latin typeface="Aptos" panose="0211000402020202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2.b. Nellai Performance snap from 2023 to 2025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</a:rPr>
              <a:t>Maintenance Performance Overview.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3.a. Plant availability. 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3.b. Maintenance Activities.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3.c. Breakdown Insights. 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Status of additional works</a:t>
            </a:r>
          </a:p>
          <a:p>
            <a:pPr marL="701675" lvl="2" indent="-342900" defTabSz="914400">
              <a:lnSpc>
                <a:spcPct val="150000"/>
              </a:lnSpc>
              <a:buClr>
                <a:srgbClr val="0F9ED5"/>
              </a:buClr>
              <a:buFont typeface="+mj-lt"/>
              <a:buAutoNum type="alphaU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Action plan for Implementation of Nellai Improvement Observations &amp; NRPL Site Observations Status</a:t>
            </a:r>
          </a:p>
          <a:p>
            <a:pPr marL="701675" lvl="2" indent="-342900" defTabSz="914400">
              <a:lnSpc>
                <a:spcPct val="150000"/>
              </a:lnSpc>
              <a:buClr>
                <a:srgbClr val="0F9ED5"/>
              </a:buClr>
              <a:buFont typeface="+mj-lt"/>
              <a:buAutoNum type="alphaU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NRPL Site Observation Glimpse</a:t>
            </a:r>
          </a:p>
          <a:p>
            <a:pPr marL="358775" lvl="2" defTabSz="914400">
              <a:lnSpc>
                <a:spcPct val="150000"/>
              </a:lnSpc>
              <a:buClr>
                <a:srgbClr val="0F9ED5"/>
              </a:buClr>
            </a:pPr>
            <a:endParaRPr lang="en-US" sz="1100" dirty="0">
              <a:solidFill>
                <a:srgbClr val="3CA8C7"/>
              </a:solidFill>
              <a:latin typeface="Aptos" panose="02110004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64878B-78DE-5AD2-7714-7F7A3E88DDDA}"/>
              </a:ext>
            </a:extLst>
          </p:cNvPr>
          <p:cNvSpPr/>
          <p:nvPr/>
        </p:nvSpPr>
        <p:spPr>
          <a:xfrm>
            <a:off x="995469" y="2863310"/>
            <a:ext cx="6918247" cy="157331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4D464-866A-3E93-18F9-E848C4BC9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2913E4-BC11-ADF1-5F3E-31214FBA108E}"/>
              </a:ext>
            </a:extLst>
          </p:cNvPr>
          <p:cNvSpPr txBox="1"/>
          <p:nvPr/>
        </p:nvSpPr>
        <p:spPr>
          <a:xfrm>
            <a:off x="146447" y="316315"/>
            <a:ext cx="6715434" cy="208310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defTabSz="54864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3CA8C7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411480"/>
            <a:r>
              <a:rPr lang="en-GB" sz="1500" dirty="0"/>
              <a:t>4.A. Action Plan for Implementation of Nellai Improvement Observations  &amp; NRPL Site Observations Status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F3CC9-FA68-478C-2E9C-E874959BFE35}"/>
              </a:ext>
            </a:extLst>
          </p:cNvPr>
          <p:cNvSpPr txBox="1"/>
          <p:nvPr/>
        </p:nvSpPr>
        <p:spPr>
          <a:xfrm>
            <a:off x="146446" y="2891480"/>
            <a:ext cx="44434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17220"/>
            <a:r>
              <a:rPr lang="en-US" sz="825" b="1">
                <a:solidFill>
                  <a:srgbClr val="000000"/>
                </a:solidFill>
                <a:latin typeface="Aptos" panose="020B0004020202020204" pitchFamily="34" charset="0"/>
              </a:rPr>
              <a:t>Curve and Graph for completion of NRPL observation points</a:t>
            </a:r>
            <a:endParaRPr lang="en-GB" sz="825" b="1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116FE4B-A5B1-C6EC-FD3B-D906347C0B20}"/>
              </a:ext>
            </a:extLst>
          </p:cNvPr>
          <p:cNvGraphicFramePr>
            <a:graphicFrameLocks noGrp="1"/>
          </p:cNvGraphicFramePr>
          <p:nvPr/>
        </p:nvGraphicFramePr>
        <p:xfrm>
          <a:off x="115988" y="3189351"/>
          <a:ext cx="4368501" cy="122213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55777">
                  <a:extLst>
                    <a:ext uri="{9D8B030D-6E8A-4147-A177-3AD203B41FA5}">
                      <a16:colId xmlns:a16="http://schemas.microsoft.com/office/drawing/2014/main" val="3910596639"/>
                    </a:ext>
                  </a:extLst>
                </a:gridCol>
                <a:gridCol w="950053">
                  <a:extLst>
                    <a:ext uri="{9D8B030D-6E8A-4147-A177-3AD203B41FA5}">
                      <a16:colId xmlns:a16="http://schemas.microsoft.com/office/drawing/2014/main" val="810245431"/>
                    </a:ext>
                  </a:extLst>
                </a:gridCol>
                <a:gridCol w="600462">
                  <a:extLst>
                    <a:ext uri="{9D8B030D-6E8A-4147-A177-3AD203B41FA5}">
                      <a16:colId xmlns:a16="http://schemas.microsoft.com/office/drawing/2014/main" val="3183884043"/>
                    </a:ext>
                  </a:extLst>
                </a:gridCol>
                <a:gridCol w="829477">
                  <a:extLst>
                    <a:ext uri="{9D8B030D-6E8A-4147-A177-3AD203B41FA5}">
                      <a16:colId xmlns:a16="http://schemas.microsoft.com/office/drawing/2014/main" val="1719208492"/>
                    </a:ext>
                  </a:extLst>
                </a:gridCol>
                <a:gridCol w="499919">
                  <a:extLst>
                    <a:ext uri="{9D8B030D-6E8A-4147-A177-3AD203B41FA5}">
                      <a16:colId xmlns:a16="http://schemas.microsoft.com/office/drawing/2014/main" val="1066223457"/>
                    </a:ext>
                  </a:extLst>
                </a:gridCol>
                <a:gridCol w="932813">
                  <a:extLst>
                    <a:ext uri="{9D8B030D-6E8A-4147-A177-3AD203B41FA5}">
                      <a16:colId xmlns:a16="http://schemas.microsoft.com/office/drawing/2014/main" val="700310562"/>
                    </a:ext>
                  </a:extLst>
                </a:gridCol>
              </a:tblGrid>
              <a:tr h="406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Sno.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Observation type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 observation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Closed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Work in progress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Open Point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79572851"/>
                  </a:ext>
                </a:extLst>
              </a:tr>
              <a:tr h="271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HSS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00239157"/>
                  </a:ext>
                </a:extLst>
              </a:tr>
              <a:tr h="271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Technical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04883179"/>
                  </a:ext>
                </a:extLst>
              </a:tr>
              <a:tr h="27192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                Total</a:t>
                      </a: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387654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C5ACB1F-769A-2B5A-2B2F-FD6A9E6FC9F0}"/>
              </a:ext>
            </a:extLst>
          </p:cNvPr>
          <p:cNvSpPr txBox="1"/>
          <p:nvPr/>
        </p:nvSpPr>
        <p:spPr>
          <a:xfrm>
            <a:off x="6861881" y="377350"/>
            <a:ext cx="96372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N" sz="825" b="1">
                <a:solidFill>
                  <a:srgbClr val="000000">
                    <a:lumMod val="50000"/>
                    <a:lumOff val="50000"/>
                  </a:srgbClr>
                </a:solidFill>
                <a:highlight>
                  <a:srgbClr val="E6E6E6"/>
                </a:highlight>
                <a:latin typeface="Arial"/>
              </a:rPr>
              <a:t>For information</a:t>
            </a:r>
          </a:p>
        </p:txBody>
      </p:sp>
      <p:pic>
        <p:nvPicPr>
          <p:cNvPr id="6" name="Picture 5" descr="ST_main_pos_rgb_5cm">
            <a:extLst>
              <a:ext uri="{FF2B5EF4-FFF2-40B4-BE49-F238E27FC236}">
                <a16:creationId xmlns:a16="http://schemas.microsoft.com/office/drawing/2014/main" id="{7618701A-5228-F3F9-D390-AFF2102C5C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968" y="290058"/>
            <a:ext cx="1400126" cy="37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4F07E-09E4-8279-FB88-B9D63016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039648"/>
            <a:ext cx="292894" cy="203865"/>
          </a:xfrm>
        </p:spPr>
        <p:txBody>
          <a:bodyPr/>
          <a:lstStyle/>
          <a:p>
            <a:pPr defTabSz="617220">
              <a:defRPr/>
            </a:pPr>
            <a:fld id="{5B2ACB19-C0E1-7345-B8BA-15A723BE30E5}" type="slidenum">
              <a:rPr lang="en-IN" sz="750">
                <a:solidFill>
                  <a:srgbClr val="7A6F69"/>
                </a:solidFill>
              </a:rPr>
              <a:pPr defTabSz="617220">
                <a:defRPr/>
              </a:pPr>
              <a:t>13</a:t>
            </a:fld>
            <a:endParaRPr lang="en-IN" sz="648">
              <a:solidFill>
                <a:srgbClr val="7A6F6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B2C231-B3A1-67E5-7A3A-C3A041010A07}"/>
              </a:ext>
            </a:extLst>
          </p:cNvPr>
          <p:cNvSpPr txBox="1"/>
          <p:nvPr/>
        </p:nvSpPr>
        <p:spPr>
          <a:xfrm>
            <a:off x="128586" y="825918"/>
            <a:ext cx="414756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17220"/>
            <a:r>
              <a:rPr lang="en-US" sz="825" b="1">
                <a:solidFill>
                  <a:srgbClr val="000000"/>
                </a:solidFill>
                <a:latin typeface="Aptos" panose="02110004020202020204"/>
              </a:rPr>
              <a:t>Summary Gantt chart for rectification against observations</a:t>
            </a:r>
            <a:endParaRPr lang="en-GB" sz="825" b="1">
              <a:solidFill>
                <a:srgbClr val="000000"/>
              </a:solidFill>
              <a:latin typeface="Aptos" panose="021100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6CFE9-12B9-19AB-D593-A12B3E002FEC}"/>
              </a:ext>
            </a:extLst>
          </p:cNvPr>
          <p:cNvSpPr txBox="1"/>
          <p:nvPr/>
        </p:nvSpPr>
        <p:spPr>
          <a:xfrm>
            <a:off x="115988" y="4488095"/>
            <a:ext cx="4368500" cy="727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617220"/>
            <a:r>
              <a:rPr lang="en-US" sz="825" dirty="0">
                <a:solidFill>
                  <a:srgbClr val="000000"/>
                </a:solidFill>
                <a:latin typeface="Arial"/>
              </a:rPr>
              <a:t>Above mentioned 32 completed improvements were done on FOC basis through efficient coordination with </a:t>
            </a:r>
            <a:r>
              <a:rPr lang="en-US" sz="825" dirty="0" err="1">
                <a:solidFill>
                  <a:srgbClr val="000000"/>
                </a:solidFill>
                <a:latin typeface="Arial"/>
              </a:rPr>
              <a:t>Essens</a:t>
            </a:r>
            <a:r>
              <a:rPr lang="en-US" sz="825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just" defTabSz="617220"/>
            <a:r>
              <a:rPr lang="en-US" sz="825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just" defTabSz="617220"/>
            <a:r>
              <a:rPr lang="en-US" sz="825" dirty="0">
                <a:solidFill>
                  <a:srgbClr val="000000"/>
                </a:solidFill>
                <a:latin typeface="Arial"/>
              </a:rPr>
              <a:t>The implementation of the </a:t>
            </a:r>
            <a:r>
              <a:rPr lang="en-US" sz="825" dirty="0" err="1">
                <a:solidFill>
                  <a:srgbClr val="000000"/>
                </a:solidFill>
                <a:latin typeface="Arial"/>
              </a:rPr>
              <a:t>Nellai</a:t>
            </a:r>
            <a:r>
              <a:rPr lang="en-US" sz="825" dirty="0">
                <a:solidFill>
                  <a:srgbClr val="000000"/>
                </a:solidFill>
                <a:latin typeface="Arial"/>
              </a:rPr>
              <a:t> improvement observation points is scheduled for completion by 30 Sep 2025.</a:t>
            </a:r>
            <a:endParaRPr lang="en-GB" sz="825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48CEE68-8089-DEA9-A2D8-7DC02E6EA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118715"/>
              </p:ext>
            </p:extLst>
          </p:nvPr>
        </p:nvGraphicFramePr>
        <p:xfrm>
          <a:off x="831532" y="5229606"/>
          <a:ext cx="1963103" cy="424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767A181-70C8-43CD-E4AE-BB087AFE5E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447" y="1022124"/>
            <a:ext cx="8886831" cy="171852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33C53CF-CC06-5DAE-B6EA-5139C0E12662}"/>
              </a:ext>
            </a:extLst>
          </p:cNvPr>
          <p:cNvGraphicFramePr>
            <a:graphicFrameLocks/>
          </p:cNvGraphicFramePr>
          <p:nvPr/>
        </p:nvGraphicFramePr>
        <p:xfrm>
          <a:off x="4659514" y="2789579"/>
          <a:ext cx="4373764" cy="202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801262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0EAB-A828-0144-7B5F-67796923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8" y="309396"/>
            <a:ext cx="7886700" cy="334804"/>
          </a:xfrm>
        </p:spPr>
        <p:txBody>
          <a:bodyPr anchor="t">
            <a:normAutofit/>
          </a:bodyPr>
          <a:lstStyle/>
          <a:p>
            <a:r>
              <a:rPr lang="en-US" sz="1500" dirty="0">
                <a:solidFill>
                  <a:srgbClr val="3CA8C7"/>
                </a:solidFill>
              </a:rPr>
              <a:t>4.B. NRPL Site Observation glimpse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3526A-5065-73AE-88FA-636C57AE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608" y="4987322"/>
            <a:ext cx="390845" cy="273844"/>
          </a:xfrm>
        </p:spPr>
        <p:txBody>
          <a:bodyPr/>
          <a:lstStyle/>
          <a:p>
            <a:pPr defTabSz="685800">
              <a:defRPr/>
            </a:pPr>
            <a:fld id="{64043083-E2C7-411E-8C56-26FB38D68CC3}" type="slidenum">
              <a:rPr lang="en-US">
                <a:solidFill>
                  <a:srgbClr val="7A6F69"/>
                </a:solidFill>
              </a:rPr>
              <a:pPr defTabSz="685800">
                <a:defRPr/>
              </a:pPr>
              <a:t>14</a:t>
            </a:fld>
            <a:endParaRPr lang="en-US">
              <a:solidFill>
                <a:srgbClr val="7A6F69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AB0BA4-38A3-5FD8-58D6-6A0A1CDABE31}"/>
              </a:ext>
            </a:extLst>
          </p:cNvPr>
          <p:cNvGraphicFramePr>
            <a:graphicFrameLocks noGrp="1"/>
          </p:cNvGraphicFramePr>
          <p:nvPr/>
        </p:nvGraphicFramePr>
        <p:xfrm>
          <a:off x="256583" y="757237"/>
          <a:ext cx="4320540" cy="405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634">
                  <a:extLst>
                    <a:ext uri="{9D8B030D-6E8A-4147-A177-3AD203B41FA5}">
                      <a16:colId xmlns:a16="http://schemas.microsoft.com/office/drawing/2014/main" val="1331524835"/>
                    </a:ext>
                  </a:extLst>
                </a:gridCol>
                <a:gridCol w="2257906">
                  <a:extLst>
                    <a:ext uri="{9D8B030D-6E8A-4147-A177-3AD203B41FA5}">
                      <a16:colId xmlns:a16="http://schemas.microsoft.com/office/drawing/2014/main" val="489315273"/>
                    </a:ext>
                  </a:extLst>
                </a:gridCol>
              </a:tblGrid>
              <a:tr h="46256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Observation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Rectification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19635"/>
                  </a:ext>
                </a:extLst>
              </a:tr>
              <a:tr h="184732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Exposed battery terminal at battery room-1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Cover has been provided on battery terminal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12388"/>
                  </a:ext>
                </a:extLst>
              </a:tr>
              <a:tr h="1743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Faded Sign board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New board provided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785136"/>
                  </a:ext>
                </a:extLst>
              </a:tr>
            </a:tbl>
          </a:graphicData>
        </a:graphic>
      </p:graphicFrame>
      <p:pic>
        <p:nvPicPr>
          <p:cNvPr id="30" name="Picture 29" descr="A sign on a pole&#10;&#10;AI-generated content may be incorrect.">
            <a:extLst>
              <a:ext uri="{FF2B5EF4-FFF2-40B4-BE49-F238E27FC236}">
                <a16:creationId xmlns:a16="http://schemas.microsoft.com/office/drawing/2014/main" id="{FA3D652D-71F9-6F78-1895-445A1A771FC2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307" y="3342922"/>
            <a:ext cx="1734884" cy="1410113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493B96D-F247-907F-0FBC-92776BC2B162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87" y="1465619"/>
            <a:ext cx="1952065" cy="1567146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65C2CAB9-120F-471A-1D23-FBA8374707DC}"/>
              </a:ext>
            </a:extLst>
          </p:cNvPr>
          <p:cNvGraphicFramePr>
            <a:graphicFrameLocks noGrp="1"/>
          </p:cNvGraphicFramePr>
          <p:nvPr/>
        </p:nvGraphicFramePr>
        <p:xfrm>
          <a:off x="4637630" y="757238"/>
          <a:ext cx="4320540" cy="405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634">
                  <a:extLst>
                    <a:ext uri="{9D8B030D-6E8A-4147-A177-3AD203B41FA5}">
                      <a16:colId xmlns:a16="http://schemas.microsoft.com/office/drawing/2014/main" val="1331524835"/>
                    </a:ext>
                  </a:extLst>
                </a:gridCol>
                <a:gridCol w="2257906">
                  <a:extLst>
                    <a:ext uri="{9D8B030D-6E8A-4147-A177-3AD203B41FA5}">
                      <a16:colId xmlns:a16="http://schemas.microsoft.com/office/drawing/2014/main" val="489315273"/>
                    </a:ext>
                  </a:extLst>
                </a:gridCol>
              </a:tblGrid>
              <a:tr h="46256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Observation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Rectification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19635"/>
                  </a:ext>
                </a:extLst>
              </a:tr>
              <a:tr h="184732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Missing fire extinguisher nomenclature and upkeeping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Nomenclature and labels provided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12388"/>
                  </a:ext>
                </a:extLst>
              </a:tr>
              <a:tr h="174322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Faulty indicator has been found on the panels of the DC battery charger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Faulty indicator rectification done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785136"/>
                  </a:ext>
                </a:extLst>
              </a:tr>
            </a:tbl>
          </a:graphicData>
        </a:graphic>
      </p:graphicFrame>
      <p:pic>
        <p:nvPicPr>
          <p:cNvPr id="42" name="Picture 41" descr="A fire extinguishers on a metal pole&#10;&#10;Description automatically generated">
            <a:extLst>
              <a:ext uri="{FF2B5EF4-FFF2-40B4-BE49-F238E27FC236}">
                <a16:creationId xmlns:a16="http://schemas.microsoft.com/office/drawing/2014/main" id="{FE9C6FB0-2BA9-6EC1-3CFB-80EDE734BE7B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61" y="1539266"/>
            <a:ext cx="1978679" cy="150876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97CEB07-73B3-52AB-98AE-5A8251F6A560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61" y="3405303"/>
            <a:ext cx="1978679" cy="138241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45" name="Picture 44" descr="A group of metal lockers in a room&#10;&#10;AI-generated content may be incorrect.">
            <a:extLst>
              <a:ext uri="{FF2B5EF4-FFF2-40B4-BE49-F238E27FC236}">
                <a16:creationId xmlns:a16="http://schemas.microsoft.com/office/drawing/2014/main" id="{CA79CB65-A793-4131-A8B5-91680E7617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800" y="3405302"/>
            <a:ext cx="2065889" cy="139249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82BC3-9D5E-CB31-9B40-38F69F86DCB3}"/>
              </a:ext>
            </a:extLst>
          </p:cNvPr>
          <p:cNvPicPr preferRelativeResize="0"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888" b="35807"/>
          <a:stretch/>
        </p:blipFill>
        <p:spPr>
          <a:xfrm>
            <a:off x="6779755" y="1589608"/>
            <a:ext cx="2057400" cy="144018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BCB830-CE30-E13F-4C60-FB4612BB9BA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87" y="3346651"/>
            <a:ext cx="1862434" cy="1406384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D7A692-756B-BD54-5E27-EB9FAE36233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31"/>
          <a:stretch/>
        </p:blipFill>
        <p:spPr>
          <a:xfrm flipH="1">
            <a:off x="2552307" y="1497993"/>
            <a:ext cx="1799423" cy="1502397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7" name="Picture 16" descr="ST_main_pos_rgb_5cm">
            <a:extLst>
              <a:ext uri="{FF2B5EF4-FFF2-40B4-BE49-F238E27FC236}">
                <a16:creationId xmlns:a16="http://schemas.microsoft.com/office/drawing/2014/main" id="{8E957702-FB15-6BA0-C91C-423D5755114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246" y="329555"/>
            <a:ext cx="1977848" cy="41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4790C-7EB9-B8E6-2F3E-C9FB96E478C1}"/>
              </a:ext>
            </a:extLst>
          </p:cNvPr>
          <p:cNvSpPr txBox="1"/>
          <p:nvPr/>
        </p:nvSpPr>
        <p:spPr>
          <a:xfrm>
            <a:off x="5561958" y="437447"/>
            <a:ext cx="96372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N" sz="825" b="1">
                <a:solidFill>
                  <a:srgbClr val="000000">
                    <a:lumMod val="50000"/>
                    <a:lumOff val="50000"/>
                  </a:srgbClr>
                </a:solidFill>
                <a:highlight>
                  <a:srgbClr val="E6E6E6"/>
                </a:highlight>
                <a:latin typeface="Arial"/>
              </a:rPr>
              <a:t>For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93AF9-D29E-F134-9390-492704986F78}"/>
              </a:ext>
            </a:extLst>
          </p:cNvPr>
          <p:cNvSpPr/>
          <p:nvPr/>
        </p:nvSpPr>
        <p:spPr>
          <a:xfrm>
            <a:off x="5669401" y="2072189"/>
            <a:ext cx="900113" cy="44291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8B36B-79D1-DE9E-DE86-9C97A3CCC70C}"/>
              </a:ext>
            </a:extLst>
          </p:cNvPr>
          <p:cNvSpPr/>
          <p:nvPr/>
        </p:nvSpPr>
        <p:spPr>
          <a:xfrm>
            <a:off x="878681" y="1950244"/>
            <a:ext cx="900113" cy="44291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EA521-DDE9-0F4B-62D0-82AEBF6FF7B6}"/>
              </a:ext>
            </a:extLst>
          </p:cNvPr>
          <p:cNvSpPr/>
          <p:nvPr/>
        </p:nvSpPr>
        <p:spPr>
          <a:xfrm>
            <a:off x="3021807" y="1539266"/>
            <a:ext cx="621506" cy="53292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462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1AF98-CE3B-7D30-DD69-D9A98CC3E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A53F-2F69-3441-18B0-CE80F9F5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8" y="309396"/>
            <a:ext cx="7886700" cy="334804"/>
          </a:xfrm>
        </p:spPr>
        <p:txBody>
          <a:bodyPr anchor="t">
            <a:normAutofit/>
          </a:bodyPr>
          <a:lstStyle/>
          <a:p>
            <a:r>
              <a:rPr lang="en-US" sz="1500" dirty="0">
                <a:solidFill>
                  <a:srgbClr val="3CA8C7"/>
                </a:solidFill>
              </a:rPr>
              <a:t>4.B. NRPL Site observations glimpse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8DA4C-5436-C78F-14A6-A2BDE97F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608" y="4987322"/>
            <a:ext cx="390845" cy="273844"/>
          </a:xfrm>
        </p:spPr>
        <p:txBody>
          <a:bodyPr/>
          <a:lstStyle/>
          <a:p>
            <a:pPr defTabSz="685800">
              <a:defRPr/>
            </a:pPr>
            <a:fld id="{64043083-E2C7-411E-8C56-26FB38D68CC3}" type="slidenum">
              <a:rPr lang="en-US">
                <a:solidFill>
                  <a:srgbClr val="7A6F69"/>
                </a:solidFill>
              </a:rPr>
              <a:pPr defTabSz="685800">
                <a:defRPr/>
              </a:pPr>
              <a:t>15</a:t>
            </a:fld>
            <a:endParaRPr lang="en-US">
              <a:solidFill>
                <a:srgbClr val="7A6F69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7152D0-866F-C180-A877-8D5A4C060A29}"/>
              </a:ext>
            </a:extLst>
          </p:cNvPr>
          <p:cNvGraphicFramePr>
            <a:graphicFrameLocks noGrp="1"/>
          </p:cNvGraphicFramePr>
          <p:nvPr/>
        </p:nvGraphicFramePr>
        <p:xfrm>
          <a:off x="256583" y="757237"/>
          <a:ext cx="4320540" cy="405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711">
                  <a:extLst>
                    <a:ext uri="{9D8B030D-6E8A-4147-A177-3AD203B41FA5}">
                      <a16:colId xmlns:a16="http://schemas.microsoft.com/office/drawing/2014/main" val="1331524835"/>
                    </a:ext>
                  </a:extLst>
                </a:gridCol>
                <a:gridCol w="2226829">
                  <a:extLst>
                    <a:ext uri="{9D8B030D-6E8A-4147-A177-3AD203B41FA5}">
                      <a16:colId xmlns:a16="http://schemas.microsoft.com/office/drawing/2014/main" val="489315273"/>
                    </a:ext>
                  </a:extLst>
                </a:gridCol>
              </a:tblGrid>
              <a:tr h="46256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Observation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Rectification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19635"/>
                  </a:ext>
                </a:extLst>
              </a:tr>
              <a:tr h="184732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Faded safety signage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Replacement of Faded safety signage at various locations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12388"/>
                  </a:ext>
                </a:extLst>
              </a:tr>
              <a:tr h="1743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Tall grass in PV panel area.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Grass cutting done and continuous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785136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2620CA0-3590-5286-D43B-B728D94E058A}"/>
              </a:ext>
            </a:extLst>
          </p:cNvPr>
          <p:cNvGraphicFramePr>
            <a:graphicFrameLocks noGrp="1"/>
          </p:cNvGraphicFramePr>
          <p:nvPr/>
        </p:nvGraphicFramePr>
        <p:xfrm>
          <a:off x="4637630" y="757238"/>
          <a:ext cx="4320540" cy="405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634">
                  <a:extLst>
                    <a:ext uri="{9D8B030D-6E8A-4147-A177-3AD203B41FA5}">
                      <a16:colId xmlns:a16="http://schemas.microsoft.com/office/drawing/2014/main" val="1331524835"/>
                    </a:ext>
                  </a:extLst>
                </a:gridCol>
                <a:gridCol w="2257906">
                  <a:extLst>
                    <a:ext uri="{9D8B030D-6E8A-4147-A177-3AD203B41FA5}">
                      <a16:colId xmlns:a16="http://schemas.microsoft.com/office/drawing/2014/main" val="489315273"/>
                    </a:ext>
                  </a:extLst>
                </a:gridCol>
              </a:tblGrid>
              <a:tr h="46256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Observation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Rectification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19635"/>
                  </a:ext>
                </a:extLst>
              </a:tr>
              <a:tr h="184732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Improper jointing for conductors for panel earthing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Rectification of Improper jointing for conductors for panel earthing</a:t>
                      </a:r>
                    </a:p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12388"/>
                  </a:ext>
                </a:extLst>
              </a:tr>
              <a:tr h="174322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Grass inside switchyard area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Removal of vegetation in switchyard</a:t>
                      </a:r>
                    </a:p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785136"/>
                  </a:ext>
                </a:extLst>
              </a:tr>
            </a:tbl>
          </a:graphicData>
        </a:graphic>
      </p:graphicFrame>
      <p:pic>
        <p:nvPicPr>
          <p:cNvPr id="17" name="Picture 16" descr="ST_main_pos_rgb_5cm">
            <a:extLst>
              <a:ext uri="{FF2B5EF4-FFF2-40B4-BE49-F238E27FC236}">
                <a16:creationId xmlns:a16="http://schemas.microsoft.com/office/drawing/2014/main" id="{FA256BF3-9816-AFA4-848D-E248C5DF10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246" y="329555"/>
            <a:ext cx="1977848" cy="41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B323BF-4319-42D6-B618-2E8C4D1F97DA}"/>
              </a:ext>
            </a:extLst>
          </p:cNvPr>
          <p:cNvSpPr txBox="1"/>
          <p:nvPr/>
        </p:nvSpPr>
        <p:spPr>
          <a:xfrm>
            <a:off x="5561958" y="437447"/>
            <a:ext cx="96372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N" sz="825" b="1">
                <a:solidFill>
                  <a:srgbClr val="000000">
                    <a:lumMod val="50000"/>
                    <a:lumOff val="50000"/>
                  </a:srgbClr>
                </a:solidFill>
                <a:highlight>
                  <a:srgbClr val="E6E6E6"/>
                </a:highlight>
                <a:latin typeface="Arial"/>
              </a:rPr>
              <a:t>For information</a:t>
            </a:r>
          </a:p>
        </p:txBody>
      </p:sp>
      <p:pic>
        <p:nvPicPr>
          <p:cNvPr id="9" name="Picture 8" descr="A sign in a field&#10;&#10;AI-generated content may be incorrect.">
            <a:extLst>
              <a:ext uri="{FF2B5EF4-FFF2-40B4-BE49-F238E27FC236}">
                <a16:creationId xmlns:a16="http://schemas.microsoft.com/office/drawing/2014/main" id="{FA94E679-6CBF-A155-EC70-DB7B98A344E2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60" y="1569867"/>
            <a:ext cx="1028700" cy="143723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7" name="Picture 6" descr="A sign in a field&#10;&#10;AI-generated content may be incorrect.">
            <a:extLst>
              <a:ext uri="{FF2B5EF4-FFF2-40B4-BE49-F238E27FC236}">
                <a16:creationId xmlns:a16="http://schemas.microsoft.com/office/drawing/2014/main" id="{B5C4D70C-9FD6-B75D-52B8-51985EB57493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853" y="1569867"/>
            <a:ext cx="1028700" cy="143723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C20F04-B8F2-F4FF-927E-87DF400752CA}"/>
              </a:ext>
            </a:extLst>
          </p:cNvPr>
          <p:cNvPicPr preferRelativeResize="0"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52" y="1498344"/>
            <a:ext cx="1714500" cy="150876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C76795-D6A2-C098-9EEA-81AD615EA9D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23" y="1510457"/>
            <a:ext cx="1714500" cy="150876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31" name="Picture 30" descr="A baseball field with a blue base&#10;&#10;AI-generated content may be incorrect.">
            <a:extLst>
              <a:ext uri="{FF2B5EF4-FFF2-40B4-BE49-F238E27FC236}">
                <a16:creationId xmlns:a16="http://schemas.microsoft.com/office/drawing/2014/main" id="{2995BAB8-59A7-AE53-A84E-01099F235C98}"/>
              </a:ext>
            </a:extLst>
          </p:cNvPr>
          <p:cNvPicPr preferRelativeResize="0"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202" y="3357118"/>
            <a:ext cx="1028700" cy="1371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33" name="Picture 32" descr="A large power plant with many towers&#10;&#10;AI-generated content may be incorrect.">
            <a:extLst>
              <a:ext uri="{FF2B5EF4-FFF2-40B4-BE49-F238E27FC236}">
                <a16:creationId xmlns:a16="http://schemas.microsoft.com/office/drawing/2014/main" id="{33C57B80-F9EE-DC18-02F6-DBB5CAA8756A}"/>
              </a:ext>
            </a:extLst>
          </p:cNvPr>
          <p:cNvPicPr preferRelativeResize="0"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235" y="3357118"/>
            <a:ext cx="1028700" cy="1371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9FB67E-B426-3AA8-9F56-DD9FD759F58A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478" y="3357118"/>
            <a:ext cx="1714500" cy="1371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478E54-30E4-F288-EDC6-FE5B60309D7C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52" y="3288538"/>
            <a:ext cx="1714500" cy="143723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F75EE1-DE54-F906-C185-78342E07725F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810" y="3288538"/>
            <a:ext cx="1714500" cy="143723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5D44CB1-40EA-D88D-00CD-E1F91F95A6CC}"/>
              </a:ext>
            </a:extLst>
          </p:cNvPr>
          <p:cNvSpPr/>
          <p:nvPr/>
        </p:nvSpPr>
        <p:spPr>
          <a:xfrm>
            <a:off x="5282938" y="1914525"/>
            <a:ext cx="900113" cy="74792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A7BDE1-7788-D0C8-2DC4-72F594D07DA1}"/>
              </a:ext>
            </a:extLst>
          </p:cNvPr>
          <p:cNvPicPr preferRelativeResize="0">
            <a:picLocks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952" y="1498344"/>
            <a:ext cx="1714500" cy="150876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303BE0E-676D-FFA9-B16E-8C17879DD61F}"/>
              </a:ext>
            </a:extLst>
          </p:cNvPr>
          <p:cNvSpPr/>
          <p:nvPr/>
        </p:nvSpPr>
        <p:spPr>
          <a:xfrm>
            <a:off x="7508181" y="2016375"/>
            <a:ext cx="957163" cy="990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992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0D928-33A8-690A-D03B-610436E86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3C4F-049B-37AA-B80C-38A5F2D9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8" y="309396"/>
            <a:ext cx="7886700" cy="334804"/>
          </a:xfrm>
        </p:spPr>
        <p:txBody>
          <a:bodyPr anchor="t">
            <a:normAutofit/>
          </a:bodyPr>
          <a:lstStyle/>
          <a:p>
            <a:r>
              <a:rPr lang="en-US" sz="1500" dirty="0">
                <a:solidFill>
                  <a:srgbClr val="3CA8C7"/>
                </a:solidFill>
              </a:rPr>
              <a:t>4.B. NRPL Site observations glimpse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7E259-CAA9-957F-F667-2368D109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608" y="4987322"/>
            <a:ext cx="390845" cy="273844"/>
          </a:xfrm>
        </p:spPr>
        <p:txBody>
          <a:bodyPr/>
          <a:lstStyle/>
          <a:p>
            <a:pPr defTabSz="685800">
              <a:defRPr/>
            </a:pPr>
            <a:fld id="{64043083-E2C7-411E-8C56-26FB38D68CC3}" type="slidenum">
              <a:rPr lang="en-US">
                <a:solidFill>
                  <a:srgbClr val="7A6F69"/>
                </a:solidFill>
              </a:rPr>
              <a:pPr defTabSz="685800">
                <a:defRPr/>
              </a:pPr>
              <a:t>16</a:t>
            </a:fld>
            <a:endParaRPr lang="en-US">
              <a:solidFill>
                <a:srgbClr val="7A6F69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3D999E-6943-F909-9827-639430A1D112}"/>
              </a:ext>
            </a:extLst>
          </p:cNvPr>
          <p:cNvGraphicFramePr>
            <a:graphicFrameLocks noGrp="1"/>
          </p:cNvGraphicFramePr>
          <p:nvPr/>
        </p:nvGraphicFramePr>
        <p:xfrm>
          <a:off x="256583" y="757237"/>
          <a:ext cx="4320540" cy="405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711">
                  <a:extLst>
                    <a:ext uri="{9D8B030D-6E8A-4147-A177-3AD203B41FA5}">
                      <a16:colId xmlns:a16="http://schemas.microsoft.com/office/drawing/2014/main" val="1331524835"/>
                    </a:ext>
                  </a:extLst>
                </a:gridCol>
                <a:gridCol w="2226829">
                  <a:extLst>
                    <a:ext uri="{9D8B030D-6E8A-4147-A177-3AD203B41FA5}">
                      <a16:colId xmlns:a16="http://schemas.microsoft.com/office/drawing/2014/main" val="489315273"/>
                    </a:ext>
                  </a:extLst>
                </a:gridCol>
              </a:tblGrid>
              <a:tr h="46256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Observation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Rectification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19635"/>
                  </a:ext>
                </a:extLst>
              </a:tr>
              <a:tr h="184732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Antiskid, night glowing tape not provided on stairs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Antiskid, night glowing tape on staircase at office cum control room and at inverter area</a:t>
                      </a:r>
                    </a:p>
                    <a:p>
                      <a:pPr algn="ctr"/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12388"/>
                  </a:ext>
                </a:extLst>
              </a:tr>
              <a:tr h="1743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Double earthing of electrical equipment missing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Double earthing of electrical equipment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785136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4683DE86-5779-CC11-A08E-9A7FE17DFE7D}"/>
              </a:ext>
            </a:extLst>
          </p:cNvPr>
          <p:cNvGraphicFramePr>
            <a:graphicFrameLocks noGrp="1"/>
          </p:cNvGraphicFramePr>
          <p:nvPr/>
        </p:nvGraphicFramePr>
        <p:xfrm>
          <a:off x="4637630" y="757238"/>
          <a:ext cx="4320540" cy="405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634">
                  <a:extLst>
                    <a:ext uri="{9D8B030D-6E8A-4147-A177-3AD203B41FA5}">
                      <a16:colId xmlns:a16="http://schemas.microsoft.com/office/drawing/2014/main" val="1331524835"/>
                    </a:ext>
                  </a:extLst>
                </a:gridCol>
                <a:gridCol w="2257906">
                  <a:extLst>
                    <a:ext uri="{9D8B030D-6E8A-4147-A177-3AD203B41FA5}">
                      <a16:colId xmlns:a16="http://schemas.microsoft.com/office/drawing/2014/main" val="489315273"/>
                    </a:ext>
                  </a:extLst>
                </a:gridCol>
              </a:tblGrid>
              <a:tr h="46256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Observation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Rectification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19635"/>
                  </a:ext>
                </a:extLst>
              </a:tr>
              <a:tr h="1847328"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Earthing required at busduct support structure</a:t>
                      </a:r>
                    </a:p>
                    <a:p>
                      <a:pPr algn="ctr"/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Earthing at busduct support structure</a:t>
                      </a:r>
                    </a:p>
                    <a:p>
                      <a:pPr algn="ctr"/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12388"/>
                  </a:ext>
                </a:extLst>
              </a:tr>
              <a:tr h="174322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Exposed battery terminal at battery room-2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Rectification of exposed battery terminal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785136"/>
                  </a:ext>
                </a:extLst>
              </a:tr>
            </a:tbl>
          </a:graphicData>
        </a:graphic>
      </p:graphicFrame>
      <p:pic>
        <p:nvPicPr>
          <p:cNvPr id="17" name="Picture 16" descr="ST_main_pos_rgb_5cm">
            <a:extLst>
              <a:ext uri="{FF2B5EF4-FFF2-40B4-BE49-F238E27FC236}">
                <a16:creationId xmlns:a16="http://schemas.microsoft.com/office/drawing/2014/main" id="{3F0286F7-C859-8C68-ADB4-A490C350D8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246" y="329555"/>
            <a:ext cx="1977848" cy="41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87CBD6-546D-5C3A-BFFC-7E29626A312F}"/>
              </a:ext>
            </a:extLst>
          </p:cNvPr>
          <p:cNvSpPr txBox="1"/>
          <p:nvPr/>
        </p:nvSpPr>
        <p:spPr>
          <a:xfrm>
            <a:off x="5561958" y="437447"/>
            <a:ext cx="96372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N" sz="825" b="1">
                <a:solidFill>
                  <a:srgbClr val="000000">
                    <a:lumMod val="50000"/>
                    <a:lumOff val="50000"/>
                  </a:srgbClr>
                </a:solidFill>
                <a:highlight>
                  <a:srgbClr val="E6E6E6"/>
                </a:highlight>
                <a:latin typeface="Arial"/>
              </a:rPr>
              <a:t>For information</a:t>
            </a:r>
          </a:p>
        </p:txBody>
      </p:sp>
      <p:pic>
        <p:nvPicPr>
          <p:cNvPr id="21" name="Picture 20" descr="A close up of a staircase&#10;&#10;AI-generated content may be incorrect.">
            <a:extLst>
              <a:ext uri="{FF2B5EF4-FFF2-40B4-BE49-F238E27FC236}">
                <a16:creationId xmlns:a16="http://schemas.microsoft.com/office/drawing/2014/main" id="{5DCCD435-C671-8848-9F69-74631B1A0F0E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645" y="1637345"/>
            <a:ext cx="1028700" cy="1371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1" name="Picture 10" descr="A metal stairs outside of a building&#10;&#10;AI-generated content may be incorrect.">
            <a:extLst>
              <a:ext uri="{FF2B5EF4-FFF2-40B4-BE49-F238E27FC236}">
                <a16:creationId xmlns:a16="http://schemas.microsoft.com/office/drawing/2014/main" id="{A6EF85DD-21D6-463B-B2A4-6677B3EFC4FC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852" y="1637345"/>
            <a:ext cx="1028700" cy="1371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6" name="Picture 5" descr="A metal box with a metal railing&#10;&#10;AI-generated content may be incorrect.">
            <a:extLst>
              <a:ext uri="{FF2B5EF4-FFF2-40B4-BE49-F238E27FC236}">
                <a16:creationId xmlns:a16="http://schemas.microsoft.com/office/drawing/2014/main" id="{76025CC4-1540-B579-F8A3-E1E02BB7A67D}"/>
              </a:ext>
            </a:extLst>
          </p:cNvPr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511" y="1551620"/>
            <a:ext cx="1028700" cy="1371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8" name="Picture 7" descr="A metal railing on a building&#10;&#10;AI-generated content may be incorrect.">
            <a:extLst>
              <a:ext uri="{FF2B5EF4-FFF2-40B4-BE49-F238E27FC236}">
                <a16:creationId xmlns:a16="http://schemas.microsoft.com/office/drawing/2014/main" id="{0AC52FE4-3600-6A23-EB8D-BCA2A3832B08}"/>
              </a:ext>
            </a:extLst>
          </p:cNvPr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718" y="1551620"/>
            <a:ext cx="1028700" cy="1371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9" name="Picture 18" descr="A grey box with black buttons&#10;&#10;AI-generated content may be incorrect.">
            <a:extLst>
              <a:ext uri="{FF2B5EF4-FFF2-40B4-BE49-F238E27FC236}">
                <a16:creationId xmlns:a16="http://schemas.microsoft.com/office/drawing/2014/main" id="{2C090054-4232-41B0-8B1C-749EAFE80ADE}"/>
              </a:ext>
            </a:extLst>
          </p:cNvPr>
          <p:cNvPicPr preferRelativeResize="0"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468" y="3306446"/>
            <a:ext cx="1714500" cy="144018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2" name="Picture 21" descr="A close-up of a machine&#10;&#10;Description automatically generated">
            <a:extLst>
              <a:ext uri="{FF2B5EF4-FFF2-40B4-BE49-F238E27FC236}">
                <a16:creationId xmlns:a16="http://schemas.microsoft.com/office/drawing/2014/main" id="{7462C1DF-A35D-EFA9-5ED0-69B006511049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114" y="3305650"/>
            <a:ext cx="1714500" cy="144018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6" name="Picture 25" descr="A stairs outside of a building&#10;&#10;Description automatically generated">
            <a:extLst>
              <a:ext uri="{FF2B5EF4-FFF2-40B4-BE49-F238E27FC236}">
                <a16:creationId xmlns:a16="http://schemas.microsoft.com/office/drawing/2014/main" id="{4DEA65F5-148D-EFE5-AE93-C3002834ED42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1" y="1653058"/>
            <a:ext cx="960120" cy="1371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8" name="Picture 27" descr="A white boxes on a platform&#10;&#10;Description automatically generated">
            <a:extLst>
              <a:ext uri="{FF2B5EF4-FFF2-40B4-BE49-F238E27FC236}">
                <a16:creationId xmlns:a16="http://schemas.microsoft.com/office/drawing/2014/main" id="{EE6740E1-670C-3973-5294-2014D1AC2A15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018" y="1653058"/>
            <a:ext cx="960120" cy="1371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30" name="Picture 29" descr="A large metal structure with a person standing on it&#10;&#10;Description automatically generated with medium confidence">
            <a:extLst>
              <a:ext uri="{FF2B5EF4-FFF2-40B4-BE49-F238E27FC236}">
                <a16:creationId xmlns:a16="http://schemas.microsoft.com/office/drawing/2014/main" id="{492A9E00-B4E8-D5A9-CDE5-33DA7AE73816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659" b="34755"/>
          <a:stretch>
            <a:fillRect/>
          </a:stretch>
        </p:blipFill>
        <p:spPr>
          <a:xfrm>
            <a:off x="4761781" y="1612448"/>
            <a:ext cx="1714500" cy="1371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32" name="Picture 31" descr="A metal door with a green handle&#10;&#10;AI-generated content may be incorrect.">
            <a:extLst>
              <a:ext uri="{FF2B5EF4-FFF2-40B4-BE49-F238E27FC236}">
                <a16:creationId xmlns:a16="http://schemas.microsoft.com/office/drawing/2014/main" id="{BE4BD8CE-69BC-24CA-904E-5AA3ACB18697}"/>
              </a:ext>
            </a:extLst>
          </p:cNvPr>
          <p:cNvPicPr>
            <a:picLocks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00"/>
          <a:stretch/>
        </p:blipFill>
        <p:spPr bwMode="auto">
          <a:xfrm>
            <a:off x="490768" y="3374230"/>
            <a:ext cx="1714500" cy="1371600"/>
          </a:xfrm>
          <a:prstGeom prst="rect">
            <a:avLst/>
          </a:prstGeom>
          <a:ln w="19050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EC25E8D-B3D1-80D1-D865-B946646F68FD}"/>
              </a:ext>
            </a:extLst>
          </p:cNvPr>
          <p:cNvSpPr/>
          <p:nvPr/>
        </p:nvSpPr>
        <p:spPr>
          <a:xfrm>
            <a:off x="687013" y="2030106"/>
            <a:ext cx="240875" cy="61750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6F3ABA-447B-5121-E087-5CEA8ED54DC4}"/>
              </a:ext>
            </a:extLst>
          </p:cNvPr>
          <p:cNvSpPr/>
          <p:nvPr/>
        </p:nvSpPr>
        <p:spPr>
          <a:xfrm>
            <a:off x="4936745" y="1757363"/>
            <a:ext cx="900113" cy="89024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67C858-A9DD-4181-F132-2ACE0ECCD616}"/>
              </a:ext>
            </a:extLst>
          </p:cNvPr>
          <p:cNvSpPr/>
          <p:nvPr/>
        </p:nvSpPr>
        <p:spPr>
          <a:xfrm>
            <a:off x="990447" y="4195078"/>
            <a:ext cx="443772" cy="38867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568FF9-36BC-472C-57B5-35ACFCACAFCC}"/>
              </a:ext>
            </a:extLst>
          </p:cNvPr>
          <p:cNvPicPr preferRelativeResize="0"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78" y="3374230"/>
            <a:ext cx="1645920" cy="13716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0ECB208-ABCD-D657-EF88-78FE75A76DD8}"/>
              </a:ext>
            </a:extLst>
          </p:cNvPr>
          <p:cNvSpPr/>
          <p:nvPr/>
        </p:nvSpPr>
        <p:spPr>
          <a:xfrm>
            <a:off x="6808365" y="1734910"/>
            <a:ext cx="621506" cy="53292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254CFC-1A55-F6B8-4865-CEB2454CB37A}"/>
              </a:ext>
            </a:extLst>
          </p:cNvPr>
          <p:cNvSpPr/>
          <p:nvPr/>
        </p:nvSpPr>
        <p:spPr>
          <a:xfrm>
            <a:off x="8045941" y="1567333"/>
            <a:ext cx="621506" cy="53292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7DF419-FC97-6818-0569-824A26F98199}"/>
              </a:ext>
            </a:extLst>
          </p:cNvPr>
          <p:cNvSpPr/>
          <p:nvPr/>
        </p:nvSpPr>
        <p:spPr>
          <a:xfrm>
            <a:off x="2704947" y="3771900"/>
            <a:ext cx="1580244" cy="542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470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7B060-B543-A349-7F8D-1C62E2131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DF9D-9B1F-9094-75C6-1F26455F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8" y="309396"/>
            <a:ext cx="7886700" cy="334804"/>
          </a:xfrm>
        </p:spPr>
        <p:txBody>
          <a:bodyPr anchor="t">
            <a:normAutofit/>
          </a:bodyPr>
          <a:lstStyle/>
          <a:p>
            <a:r>
              <a:rPr lang="en-US" sz="1500" dirty="0">
                <a:solidFill>
                  <a:srgbClr val="3CA8C7"/>
                </a:solidFill>
              </a:rPr>
              <a:t>4.B. NRPL Site observations glimpse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8D0D2-7A0C-76B8-495E-5B0CE9A3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608" y="4987322"/>
            <a:ext cx="390845" cy="273844"/>
          </a:xfrm>
        </p:spPr>
        <p:txBody>
          <a:bodyPr/>
          <a:lstStyle/>
          <a:p>
            <a:pPr defTabSz="685800">
              <a:defRPr/>
            </a:pPr>
            <a:fld id="{64043083-E2C7-411E-8C56-26FB38D68CC3}" type="slidenum">
              <a:rPr lang="en-US">
                <a:solidFill>
                  <a:srgbClr val="7A6F69"/>
                </a:solidFill>
              </a:rPr>
              <a:pPr defTabSz="685800">
                <a:defRPr/>
              </a:pPr>
              <a:t>17</a:t>
            </a:fld>
            <a:endParaRPr lang="en-US">
              <a:solidFill>
                <a:srgbClr val="7A6F69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7C5FCD-DFE5-4381-D193-3F58CE47E908}"/>
              </a:ext>
            </a:extLst>
          </p:cNvPr>
          <p:cNvGraphicFramePr>
            <a:graphicFrameLocks noGrp="1"/>
          </p:cNvGraphicFramePr>
          <p:nvPr/>
        </p:nvGraphicFramePr>
        <p:xfrm>
          <a:off x="256583" y="757237"/>
          <a:ext cx="4320540" cy="405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711">
                  <a:extLst>
                    <a:ext uri="{9D8B030D-6E8A-4147-A177-3AD203B41FA5}">
                      <a16:colId xmlns:a16="http://schemas.microsoft.com/office/drawing/2014/main" val="1331524835"/>
                    </a:ext>
                  </a:extLst>
                </a:gridCol>
                <a:gridCol w="2226829">
                  <a:extLst>
                    <a:ext uri="{9D8B030D-6E8A-4147-A177-3AD203B41FA5}">
                      <a16:colId xmlns:a16="http://schemas.microsoft.com/office/drawing/2014/main" val="489315273"/>
                    </a:ext>
                  </a:extLst>
                </a:gridCol>
              </a:tblGrid>
              <a:tr h="46256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Observation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Rectification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19635"/>
                  </a:ext>
                </a:extLst>
              </a:tr>
              <a:tr h="184732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Missing sand bucket nomenclature &amp; upkeeping</a:t>
                      </a:r>
                    </a:p>
                    <a:p>
                      <a:pPr algn="ctr"/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Aptos" panose="020B0004020202020204" pitchFamily="34" charset="0"/>
                        </a:rPr>
                        <a:t>Sand bucket nomenclature &amp; upkeeping done</a:t>
                      </a:r>
                      <a:endParaRPr lang="en-US" sz="80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12388"/>
                  </a:ext>
                </a:extLst>
              </a:tr>
              <a:tr h="1743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Color coding of switchyard bay phases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Color coding of switchyard bay phases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785136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68294CC3-72AF-0D7D-AF67-0B06647166D5}"/>
              </a:ext>
            </a:extLst>
          </p:cNvPr>
          <p:cNvGraphicFramePr>
            <a:graphicFrameLocks noGrp="1"/>
          </p:cNvGraphicFramePr>
          <p:nvPr/>
        </p:nvGraphicFramePr>
        <p:xfrm>
          <a:off x="4637630" y="757238"/>
          <a:ext cx="4320540" cy="405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634">
                  <a:extLst>
                    <a:ext uri="{9D8B030D-6E8A-4147-A177-3AD203B41FA5}">
                      <a16:colId xmlns:a16="http://schemas.microsoft.com/office/drawing/2014/main" val="1331524835"/>
                    </a:ext>
                  </a:extLst>
                </a:gridCol>
                <a:gridCol w="2257906">
                  <a:extLst>
                    <a:ext uri="{9D8B030D-6E8A-4147-A177-3AD203B41FA5}">
                      <a16:colId xmlns:a16="http://schemas.microsoft.com/office/drawing/2014/main" val="489315273"/>
                    </a:ext>
                  </a:extLst>
                </a:gridCol>
              </a:tblGrid>
              <a:tr h="46256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Observation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Rectification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19635"/>
                  </a:ext>
                </a:extLst>
              </a:tr>
              <a:tr h="184732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Erosion of paint from surface of outdoor structures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Painting done for surface of outdoor structures </a:t>
                      </a:r>
                    </a:p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12388"/>
                  </a:ext>
                </a:extLst>
              </a:tr>
              <a:tr h="1743225"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Damaged civil support foundation for main transformer</a:t>
                      </a:r>
                    </a:p>
                    <a:p>
                      <a:pPr algn="ctr"/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Rectification done for damaged civil support foundation for main transformer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785136"/>
                  </a:ext>
                </a:extLst>
              </a:tr>
            </a:tbl>
          </a:graphicData>
        </a:graphic>
      </p:graphicFrame>
      <p:pic>
        <p:nvPicPr>
          <p:cNvPr id="17" name="Picture 16" descr="ST_main_pos_rgb_5cm">
            <a:extLst>
              <a:ext uri="{FF2B5EF4-FFF2-40B4-BE49-F238E27FC236}">
                <a16:creationId xmlns:a16="http://schemas.microsoft.com/office/drawing/2014/main" id="{272209AE-E913-7450-C9C9-BF229A4854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246" y="329555"/>
            <a:ext cx="1977848" cy="41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854A39-2E60-6B0B-30E1-6AF413173A54}"/>
              </a:ext>
            </a:extLst>
          </p:cNvPr>
          <p:cNvSpPr txBox="1"/>
          <p:nvPr/>
        </p:nvSpPr>
        <p:spPr>
          <a:xfrm>
            <a:off x="5561958" y="437447"/>
            <a:ext cx="96372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N" sz="825" b="1">
                <a:solidFill>
                  <a:srgbClr val="000000">
                    <a:lumMod val="50000"/>
                    <a:lumOff val="50000"/>
                  </a:srgbClr>
                </a:solidFill>
                <a:highlight>
                  <a:srgbClr val="E6E6E6"/>
                </a:highlight>
                <a:latin typeface="Arial"/>
              </a:rPr>
              <a:t>For information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03AF5E-9FD8-FF64-C5C3-3E5C20F73D4F}"/>
              </a:ext>
            </a:extLst>
          </p:cNvPr>
          <p:cNvGrpSpPr/>
          <p:nvPr/>
        </p:nvGrpSpPr>
        <p:grpSpPr>
          <a:xfrm>
            <a:off x="2603699" y="1398983"/>
            <a:ext cx="1871662" cy="1639493"/>
            <a:chOff x="1209676" y="852484"/>
            <a:chExt cx="10258424" cy="4976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AD6AF-EE9F-3A1C-9862-146F2C901943}"/>
                </a:ext>
              </a:extLst>
            </p:cNvPr>
            <p:cNvGrpSpPr/>
            <p:nvPr/>
          </p:nvGrpSpPr>
          <p:grpSpPr>
            <a:xfrm>
              <a:off x="1209676" y="852484"/>
              <a:ext cx="10258424" cy="4976814"/>
              <a:chOff x="3352271" y="942975"/>
              <a:chExt cx="2286000" cy="2285999"/>
            </a:xfrm>
          </p:grpSpPr>
          <p:pic>
            <p:nvPicPr>
              <p:cNvPr id="13" name="Picture 12" descr="A red buckets on a metal stand&#10;&#10;AI-generated content may be incorrect.">
                <a:extLst>
                  <a:ext uri="{FF2B5EF4-FFF2-40B4-BE49-F238E27FC236}">
                    <a16:creationId xmlns:a16="http://schemas.microsoft.com/office/drawing/2014/main" id="{E14070AF-F79C-5720-DBDA-4B96E494EA60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2271" y="942975"/>
                <a:ext cx="2286000" cy="2285999"/>
              </a:xfrm>
              <a:prstGeom prst="rect">
                <a:avLst/>
              </a:prstGeom>
              <a:ln w="19050">
                <a:solidFill>
                  <a:schemeClr val="tx2"/>
                </a:solidFill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1D028AE-883D-9385-373F-39A5B818F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23994" y="1362075"/>
                <a:ext cx="528354" cy="166794"/>
              </a:xfrm>
              <a:prstGeom prst="rect">
                <a:avLst/>
              </a:prstGeom>
              <a:ln w="19050">
                <a:noFill/>
              </a:ln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0174C6-678B-00AA-E38A-9EC57734A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461" y="3429000"/>
              <a:ext cx="630364" cy="381150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BF5388-4196-55D0-FA00-891CD6AB8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6901" y="3406937"/>
              <a:ext cx="630364" cy="381150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45263F-E184-84A8-775C-FABBD3610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533" y="5399757"/>
              <a:ext cx="570742" cy="345100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6BF2E8-E62E-C737-C975-B6F7A522D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6901" y="5399757"/>
              <a:ext cx="451500" cy="273000"/>
            </a:xfrm>
            <a:prstGeom prst="rect">
              <a:avLst/>
            </a:prstGeom>
            <a:ln w="19050">
              <a:noFill/>
            </a:ln>
          </p:spPr>
        </p:pic>
      </p:grpSp>
      <p:pic>
        <p:nvPicPr>
          <p:cNvPr id="23" name="Picture 22" descr="A large machine in a field&#10;&#10;AI-generated content may be incorrect.">
            <a:extLst>
              <a:ext uri="{FF2B5EF4-FFF2-40B4-BE49-F238E27FC236}">
                <a16:creationId xmlns:a16="http://schemas.microsoft.com/office/drawing/2014/main" id="{04199A38-3B0B-9477-8AE0-16606AAB55CF}"/>
              </a:ext>
            </a:extLst>
          </p:cNvPr>
          <p:cNvPicPr preferRelativeResize="0"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468" y="3366058"/>
            <a:ext cx="1714500" cy="1371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9" name="Picture 28" descr="A group of metal structures with blue and green objects&#10;&#10;AI-generated content may be incorrect.">
            <a:extLst>
              <a:ext uri="{FF2B5EF4-FFF2-40B4-BE49-F238E27FC236}">
                <a16:creationId xmlns:a16="http://schemas.microsoft.com/office/drawing/2014/main" id="{4557BAC2-322B-E724-35C4-40F7527CB66A}"/>
              </a:ext>
            </a:extLst>
          </p:cNvPr>
          <p:cNvPicPr preferRelativeResize="0"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700" y="3297478"/>
            <a:ext cx="1851660" cy="144018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18A496-81FC-06ED-DB08-0CB37A717EC2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62" y="1519942"/>
            <a:ext cx="1753670" cy="150876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86B674-0B3E-9C23-2FB5-E7170EA57923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402" b="26995"/>
          <a:stretch/>
        </p:blipFill>
        <p:spPr bwMode="auto">
          <a:xfrm>
            <a:off x="4683619" y="1519942"/>
            <a:ext cx="1913378" cy="781166"/>
          </a:xfrm>
          <a:prstGeom prst="rect">
            <a:avLst/>
          </a:prstGeom>
          <a:ln w="19050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A red pipe with a hose attached&#10;&#10;Description automatically generated with medium confidence">
            <a:extLst>
              <a:ext uri="{FF2B5EF4-FFF2-40B4-BE49-F238E27FC236}">
                <a16:creationId xmlns:a16="http://schemas.microsoft.com/office/drawing/2014/main" id="{D75735C4-1503-2DFE-B630-BEED83B6E452}"/>
              </a:ext>
            </a:extLst>
          </p:cNvPr>
          <p:cNvPicPr>
            <a:picLocks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22"/>
          <a:stretch/>
        </p:blipFill>
        <p:spPr bwMode="auto">
          <a:xfrm>
            <a:off x="4683619" y="2316798"/>
            <a:ext cx="1913378" cy="693861"/>
          </a:xfrm>
          <a:prstGeom prst="rect">
            <a:avLst/>
          </a:prstGeom>
          <a:ln w="19050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A concrete pillars on the ground&#10;&#10;Description automatically generated with medium confidence">
            <a:extLst>
              <a:ext uri="{FF2B5EF4-FFF2-40B4-BE49-F238E27FC236}">
                <a16:creationId xmlns:a16="http://schemas.microsoft.com/office/drawing/2014/main" id="{3DC160CC-C305-5220-080A-182D36AC4B1F}"/>
              </a:ext>
            </a:extLst>
          </p:cNvPr>
          <p:cNvPicPr>
            <a:picLocks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058" y="3366058"/>
            <a:ext cx="1714500" cy="1371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FF6F2D-B607-F336-D7EB-EF97F9CB2926}"/>
              </a:ext>
            </a:extLst>
          </p:cNvPr>
          <p:cNvPicPr>
            <a:picLocks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52" y="3346769"/>
            <a:ext cx="1714500" cy="1371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E6507D1-A4B0-EFD9-CC7A-9BDE98A63781}"/>
              </a:ext>
            </a:extLst>
          </p:cNvPr>
          <p:cNvSpPr/>
          <p:nvPr/>
        </p:nvSpPr>
        <p:spPr>
          <a:xfrm>
            <a:off x="5340071" y="3716169"/>
            <a:ext cx="443772" cy="38867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276008-A280-6D99-C577-31D759339061}"/>
              </a:ext>
            </a:extLst>
          </p:cNvPr>
          <p:cNvSpPr/>
          <p:nvPr/>
        </p:nvSpPr>
        <p:spPr>
          <a:xfrm>
            <a:off x="5932487" y="4104846"/>
            <a:ext cx="443772" cy="38867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2474A-6DBC-E396-D196-37ADB2772094}"/>
              </a:ext>
            </a:extLst>
          </p:cNvPr>
          <p:cNvPicPr preferRelativeResize="0">
            <a:picLocks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892" y="2335373"/>
            <a:ext cx="1913382" cy="6926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146069-3EA8-8FE3-7ADF-8894C4AAFC5F}"/>
              </a:ext>
            </a:extLst>
          </p:cNvPr>
          <p:cNvPicPr preferRelativeResize="0">
            <a:picLocks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892" y="1519942"/>
            <a:ext cx="1913382" cy="7818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EA552C5-9FDD-9572-E3F0-9F8796F6E998}"/>
              </a:ext>
            </a:extLst>
          </p:cNvPr>
          <p:cNvSpPr/>
          <p:nvPr/>
        </p:nvSpPr>
        <p:spPr>
          <a:xfrm>
            <a:off x="7156077" y="4067451"/>
            <a:ext cx="621506" cy="53292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175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76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12293-25FF-61AB-B06E-C321B22D4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856A-8BA8-085A-BEE1-769B6EB8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53" y="322409"/>
            <a:ext cx="5249360" cy="491496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3CA8C7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905ED-EE48-A057-1F50-E09B8E9CF2B6}"/>
              </a:ext>
            </a:extLst>
          </p:cNvPr>
          <p:cNvSpPr txBox="1"/>
          <p:nvPr/>
        </p:nvSpPr>
        <p:spPr>
          <a:xfrm>
            <a:off x="995469" y="813905"/>
            <a:ext cx="7414483" cy="286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Safety KPI- </a:t>
            </a:r>
            <a:r>
              <a:rPr lang="en-IN" sz="1100" dirty="0">
                <a:solidFill>
                  <a:srgbClr val="3CA8C7"/>
                </a:solidFill>
                <a:latin typeface="Aptos" panose="02110004020202020204"/>
              </a:rPr>
              <a:t>Nellai – </a:t>
            </a:r>
            <a:r>
              <a:rPr lang="en-AU" sz="1100" dirty="0">
                <a:solidFill>
                  <a:srgbClr val="3CA8C7"/>
                </a:solidFill>
                <a:latin typeface="Aptos" panose="02110004020202020204"/>
              </a:rPr>
              <a:t>Health, Safety and Security Summary</a:t>
            </a:r>
            <a:endParaRPr lang="en-GB" sz="1100" dirty="0">
              <a:solidFill>
                <a:srgbClr val="3CA8C7"/>
              </a:solidFill>
              <a:latin typeface="Aptos" panose="02110004020202020204"/>
            </a:endParaRP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Operations Performance Overview.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2.a. </a:t>
            </a: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Nellai Performance Snapshot for 2025</a:t>
            </a:r>
            <a:endParaRPr lang="en-GB" sz="1100" dirty="0">
              <a:solidFill>
                <a:srgbClr val="3CA8C7"/>
              </a:solidFill>
              <a:latin typeface="Aptos" panose="0211000402020202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2.b. Nellai Performance snap from 2022 to 2024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</a:rPr>
              <a:t>Maintenance Performance Overview.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3.a. Plant availability. 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3.b. Maintenance Activities.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3.c. Breakdown Insights. 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Status of additional works</a:t>
            </a:r>
          </a:p>
          <a:p>
            <a:pPr marL="701675" lvl="2" indent="-342900" defTabSz="914400">
              <a:lnSpc>
                <a:spcPct val="150000"/>
              </a:lnSpc>
              <a:buClr>
                <a:srgbClr val="0F9ED5"/>
              </a:buClr>
              <a:buFont typeface="+mj-lt"/>
              <a:buAutoNum type="alphaU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Action plan for Implementation of Nellai Improvement Observations &amp; NRPL Site Observations Status</a:t>
            </a:r>
          </a:p>
          <a:p>
            <a:pPr marL="701675" lvl="2" indent="-342900" defTabSz="914400">
              <a:lnSpc>
                <a:spcPct val="150000"/>
              </a:lnSpc>
              <a:buClr>
                <a:srgbClr val="0F9ED5"/>
              </a:buClr>
              <a:buFont typeface="+mj-lt"/>
              <a:buAutoNum type="alphaU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NRPL Site Observation Glimpse</a:t>
            </a:r>
          </a:p>
        </p:txBody>
      </p:sp>
    </p:spTree>
    <p:extLst>
      <p:ext uri="{BB962C8B-B14F-4D97-AF65-F5344CB8AC3E}">
        <p14:creationId xmlns:p14="http://schemas.microsoft.com/office/powerpoint/2010/main" val="51886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05A95-F360-60C7-9DC5-C56BBB7C0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E33E-0A33-1C0A-C9BD-256437E7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53" y="322409"/>
            <a:ext cx="5249360" cy="491496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3CA8C7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90F54-17A2-8F85-9194-B1590BF9055D}"/>
              </a:ext>
            </a:extLst>
          </p:cNvPr>
          <p:cNvSpPr txBox="1"/>
          <p:nvPr/>
        </p:nvSpPr>
        <p:spPr>
          <a:xfrm>
            <a:off x="995469" y="813905"/>
            <a:ext cx="7414483" cy="3114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Safety KPI- </a:t>
            </a:r>
            <a:r>
              <a:rPr lang="en-IN" sz="1100" dirty="0">
                <a:solidFill>
                  <a:srgbClr val="3CA8C7"/>
                </a:solidFill>
                <a:latin typeface="Aptos" panose="02110004020202020204"/>
              </a:rPr>
              <a:t>Nellai – </a:t>
            </a:r>
            <a:r>
              <a:rPr lang="en-AU" sz="1100" dirty="0">
                <a:solidFill>
                  <a:srgbClr val="3CA8C7"/>
                </a:solidFill>
                <a:latin typeface="Aptos" panose="02110004020202020204"/>
              </a:rPr>
              <a:t>Health, Safety and Security Summary</a:t>
            </a:r>
            <a:endParaRPr lang="en-GB" sz="1100" dirty="0">
              <a:solidFill>
                <a:srgbClr val="3CA8C7"/>
              </a:solidFill>
              <a:latin typeface="Aptos" panose="02110004020202020204"/>
            </a:endParaRP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Operations Performance Overview.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2.a. </a:t>
            </a: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Nellai Performance Snapshot for 2025</a:t>
            </a:r>
            <a:endParaRPr lang="en-GB" sz="1100" dirty="0">
              <a:solidFill>
                <a:srgbClr val="3CA8C7"/>
              </a:solidFill>
              <a:latin typeface="Aptos" panose="0211000402020202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2.b. Nellai Performance snap from 2022 to 2024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</a:rPr>
              <a:t>Maintenance Performance Overview.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3.a. Plant availability. 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3.b. Maintenance Activities.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3.c. Breakdown Insights. 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Status of additional works</a:t>
            </a:r>
          </a:p>
          <a:p>
            <a:pPr marL="701675" lvl="2" indent="-342900" defTabSz="914400">
              <a:lnSpc>
                <a:spcPct val="150000"/>
              </a:lnSpc>
              <a:buClr>
                <a:srgbClr val="0F9ED5"/>
              </a:buClr>
              <a:buFont typeface="+mj-lt"/>
              <a:buAutoNum type="alphaU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Action plan for Implementation of Nellai Improvement Observations &amp; NRPL Site Observations Status</a:t>
            </a:r>
          </a:p>
          <a:p>
            <a:pPr marL="701675" lvl="2" indent="-342900" defTabSz="914400">
              <a:lnSpc>
                <a:spcPct val="150000"/>
              </a:lnSpc>
              <a:buClr>
                <a:srgbClr val="0F9ED5"/>
              </a:buClr>
              <a:buFont typeface="+mj-lt"/>
              <a:buAutoNum type="alphaU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NRPL Site Observation Glimpse</a:t>
            </a:r>
          </a:p>
          <a:p>
            <a:pPr marL="358775" lvl="2" defTabSz="914400">
              <a:lnSpc>
                <a:spcPct val="150000"/>
              </a:lnSpc>
              <a:buClr>
                <a:srgbClr val="0F9ED5"/>
              </a:buClr>
            </a:pPr>
            <a:endParaRPr lang="en-US" sz="1100" dirty="0">
              <a:solidFill>
                <a:srgbClr val="3CA8C7"/>
              </a:solidFill>
              <a:latin typeface="Aptos" panose="02110004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FB295-E494-9469-2899-139B2820B16C}"/>
              </a:ext>
            </a:extLst>
          </p:cNvPr>
          <p:cNvSpPr/>
          <p:nvPr/>
        </p:nvSpPr>
        <p:spPr>
          <a:xfrm>
            <a:off x="881528" y="813905"/>
            <a:ext cx="4478823" cy="351692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5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C788-D2F3-3BB8-FAF8-915B87AF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9" y="346217"/>
            <a:ext cx="8381001" cy="370793"/>
          </a:xfrm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en-IN" sz="1600" dirty="0">
                <a:solidFill>
                  <a:srgbClr val="3CA8C7"/>
                </a:solidFill>
              </a:rPr>
              <a:t>1. </a:t>
            </a:r>
            <a:r>
              <a:rPr lang="en-GB" sz="1600" dirty="0">
                <a:solidFill>
                  <a:srgbClr val="3CA8C7"/>
                </a:solidFill>
              </a:rPr>
              <a:t>Safety KPI- </a:t>
            </a:r>
            <a:r>
              <a:rPr lang="en-IN" sz="1600" dirty="0">
                <a:solidFill>
                  <a:srgbClr val="3CA8C7"/>
                </a:solidFill>
              </a:rPr>
              <a:t>Nellai – </a:t>
            </a:r>
            <a:r>
              <a:rPr lang="en-AU" sz="1600" dirty="0">
                <a:solidFill>
                  <a:srgbClr val="3CA8C7"/>
                </a:solidFill>
              </a:rPr>
              <a:t>Health, Safety and Security Summary</a:t>
            </a:r>
            <a:endParaRPr lang="en-US" sz="1500" dirty="0">
              <a:solidFill>
                <a:srgbClr val="3CA8C7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A5DE21-2BBF-FA54-0FAF-C3CB87CDB351}"/>
              </a:ext>
            </a:extLst>
          </p:cNvPr>
          <p:cNvSpPr txBox="1"/>
          <p:nvPr/>
        </p:nvSpPr>
        <p:spPr>
          <a:xfrm>
            <a:off x="153853" y="773169"/>
            <a:ext cx="8927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1050">
                <a:solidFill>
                  <a:srgbClr val="413E35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 Aug 25, all HSS </a:t>
            </a:r>
            <a:r>
              <a:rPr lang="en-US" sz="1050">
                <a:solidFill>
                  <a:srgbClr val="413E35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performance Indicator are fulfilling the SKI requirements, more over since Commercial operation day (25</a:t>
            </a:r>
            <a:r>
              <a:rPr lang="en-US" sz="1050" baseline="30000">
                <a:solidFill>
                  <a:srgbClr val="413E35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1050">
                <a:solidFill>
                  <a:srgbClr val="413E35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May 2022) we do not have any accident or incident with loss of time, totalizing </a:t>
            </a:r>
            <a:r>
              <a:rPr lang="en-US" sz="1050" u="sng">
                <a:solidFill>
                  <a:srgbClr val="413E35"/>
                </a:solidFill>
                <a:highlight>
                  <a:srgbClr val="00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316510</a:t>
            </a:r>
            <a:r>
              <a:rPr lang="en-US" sz="1050">
                <a:solidFill>
                  <a:srgbClr val="413E35"/>
                </a:solidFill>
                <a:highlight>
                  <a:srgbClr val="00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50">
                <a:solidFill>
                  <a:srgbClr val="413E35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Man-hours. </a:t>
            </a:r>
            <a:endParaRPr lang="en-GB" sz="1050">
              <a:solidFill>
                <a:srgbClr val="413E35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0BC216A-319B-9896-6A01-0C13E3DAD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736844"/>
              </p:ext>
            </p:extLst>
          </p:nvPr>
        </p:nvGraphicFramePr>
        <p:xfrm>
          <a:off x="197698" y="4041508"/>
          <a:ext cx="3802801" cy="629560"/>
        </p:xfrm>
        <a:graphic>
          <a:graphicData uri="http://schemas.openxmlformats.org/drawingml/2006/table">
            <a:tbl>
              <a:tblPr firstRow="1" firstCol="1" bandRow="1"/>
              <a:tblGrid>
                <a:gridCol w="1017481">
                  <a:extLst>
                    <a:ext uri="{9D8B030D-6E8A-4147-A177-3AD203B41FA5}">
                      <a16:colId xmlns:a16="http://schemas.microsoft.com/office/drawing/2014/main" val="3643683550"/>
                    </a:ext>
                  </a:extLst>
                </a:gridCol>
                <a:gridCol w="1392660">
                  <a:extLst>
                    <a:ext uri="{9D8B030D-6E8A-4147-A177-3AD203B41FA5}">
                      <a16:colId xmlns:a16="http://schemas.microsoft.com/office/drawing/2014/main" val="1353723544"/>
                    </a:ext>
                  </a:extLst>
                </a:gridCol>
                <a:gridCol w="1392660">
                  <a:extLst>
                    <a:ext uri="{9D8B030D-6E8A-4147-A177-3AD203B41FA5}">
                      <a16:colId xmlns:a16="http://schemas.microsoft.com/office/drawing/2014/main" val="4059001966"/>
                    </a:ext>
                  </a:extLst>
                </a:gridCol>
              </a:tblGrid>
              <a:tr h="314780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 Manhours</a:t>
                      </a:r>
                      <a:endParaRPr lang="en-IN" sz="800" b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Manpower O&amp;M</a:t>
                      </a:r>
                      <a:endParaRPr lang="en-IN" sz="800" b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 Manhours since COD*</a:t>
                      </a:r>
                      <a:endParaRPr lang="en-IN" sz="800" b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13026"/>
                  </a:ext>
                </a:extLst>
              </a:tr>
              <a:tr h="31478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en-IN" sz="900" b="1">
                        <a:solidFill>
                          <a:sysClr val="windowText" lastClr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1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4864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100" b="1" kern="1200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316510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2461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700AE6-001D-4C66-92D3-3A7675EB1909}"/>
              </a:ext>
            </a:extLst>
          </p:cNvPr>
          <p:cNvSpPr txBox="1"/>
          <p:nvPr/>
        </p:nvSpPr>
        <p:spPr>
          <a:xfrm>
            <a:off x="6861881" y="377351"/>
            <a:ext cx="96372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N" sz="825" b="1">
                <a:solidFill>
                  <a:srgbClr val="000000">
                    <a:lumMod val="50000"/>
                    <a:lumOff val="50000"/>
                  </a:srgbClr>
                </a:solidFill>
                <a:highlight>
                  <a:srgbClr val="E6E6E6"/>
                </a:highlight>
                <a:latin typeface="Arial"/>
              </a:rPr>
              <a:t>For information</a:t>
            </a:r>
          </a:p>
        </p:txBody>
      </p:sp>
      <p:pic>
        <p:nvPicPr>
          <p:cNvPr id="7" name="Picture 6" descr="ST_main_pos_rgb_5cm">
            <a:extLst>
              <a:ext uri="{FF2B5EF4-FFF2-40B4-BE49-F238E27FC236}">
                <a16:creationId xmlns:a16="http://schemas.microsoft.com/office/drawing/2014/main" id="{7FDCD6CA-40B7-455D-47A3-FDA1AF3F67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968" y="290058"/>
            <a:ext cx="1400126" cy="37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283719E-4CD0-FA47-5F94-7B247D49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5053936"/>
            <a:ext cx="179120" cy="203865"/>
          </a:xfrm>
        </p:spPr>
        <p:txBody>
          <a:bodyPr/>
          <a:lstStyle/>
          <a:p>
            <a:pPr defTabSz="617220">
              <a:defRPr/>
            </a:pPr>
            <a:fld id="{5B2ACB19-C0E1-7345-B8BA-15A723BE30E5}" type="slidenum">
              <a:rPr lang="en-IN" sz="750">
                <a:solidFill>
                  <a:srgbClr val="7A6F69"/>
                </a:solidFill>
              </a:rPr>
              <a:pPr defTabSz="617220">
                <a:defRPr/>
              </a:pPr>
              <a:t>4</a:t>
            </a:fld>
            <a:endParaRPr lang="en-IN" sz="750">
              <a:solidFill>
                <a:srgbClr val="7A6F6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754FB-E3FA-4FED-94A0-A5A506B047D6}"/>
              </a:ext>
            </a:extLst>
          </p:cNvPr>
          <p:cNvSpPr txBox="1"/>
          <p:nvPr/>
        </p:nvSpPr>
        <p:spPr>
          <a:xfrm>
            <a:off x="174796" y="4769168"/>
            <a:ext cx="3846646" cy="3488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>
              <a:lnSpc>
                <a:spcPts val="975"/>
              </a:lnSpc>
            </a:pPr>
            <a:r>
              <a:rPr lang="en-US" sz="900">
                <a:solidFill>
                  <a:sysClr val="windowText" lastClr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Note: *.- Include projects (i.e., cable to bus bar replacement) and housekeeping activities). </a:t>
            </a:r>
            <a:endParaRPr lang="en-IN" sz="900">
              <a:solidFill>
                <a:sysClr val="windowText" lastClr="000000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938E64-D97E-DC89-F719-B14D025BD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80824"/>
              </p:ext>
            </p:extLst>
          </p:nvPr>
        </p:nvGraphicFramePr>
        <p:xfrm>
          <a:off x="195738" y="1188667"/>
          <a:ext cx="3804762" cy="284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752">
                  <a:extLst>
                    <a:ext uri="{9D8B030D-6E8A-4147-A177-3AD203B41FA5}">
                      <a16:colId xmlns:a16="http://schemas.microsoft.com/office/drawing/2014/main" val="1426785356"/>
                    </a:ext>
                  </a:extLst>
                </a:gridCol>
                <a:gridCol w="334517">
                  <a:extLst>
                    <a:ext uri="{9D8B030D-6E8A-4147-A177-3AD203B41FA5}">
                      <a16:colId xmlns:a16="http://schemas.microsoft.com/office/drawing/2014/main" val="134187796"/>
                    </a:ext>
                  </a:extLst>
                </a:gridCol>
                <a:gridCol w="461657">
                  <a:extLst>
                    <a:ext uri="{9D8B030D-6E8A-4147-A177-3AD203B41FA5}">
                      <a16:colId xmlns:a16="http://schemas.microsoft.com/office/drawing/2014/main" val="3333693622"/>
                    </a:ext>
                  </a:extLst>
                </a:gridCol>
                <a:gridCol w="461657">
                  <a:extLst>
                    <a:ext uri="{9D8B030D-6E8A-4147-A177-3AD203B41FA5}">
                      <a16:colId xmlns:a16="http://schemas.microsoft.com/office/drawing/2014/main" val="883730469"/>
                    </a:ext>
                  </a:extLst>
                </a:gridCol>
                <a:gridCol w="459887">
                  <a:extLst>
                    <a:ext uri="{9D8B030D-6E8A-4147-A177-3AD203B41FA5}">
                      <a16:colId xmlns:a16="http://schemas.microsoft.com/office/drawing/2014/main" val="326244193"/>
                    </a:ext>
                  </a:extLst>
                </a:gridCol>
                <a:gridCol w="627146">
                  <a:extLst>
                    <a:ext uri="{9D8B030D-6E8A-4147-A177-3AD203B41FA5}">
                      <a16:colId xmlns:a16="http://schemas.microsoft.com/office/drawing/2014/main" val="2279680609"/>
                    </a:ext>
                  </a:extLst>
                </a:gridCol>
                <a:gridCol w="627146">
                  <a:extLst>
                    <a:ext uri="{9D8B030D-6E8A-4147-A177-3AD203B41FA5}">
                      <a16:colId xmlns:a16="http://schemas.microsoft.com/office/drawing/2014/main" val="685388225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buNone/>
                      </a:pPr>
                      <a:r>
                        <a:rPr lang="en-GB" sz="900" b="1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KPI</a:t>
                      </a:r>
                      <a:endParaRPr lang="en-US" sz="900" b="1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Target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Sum of Q1</a:t>
                      </a:r>
                      <a:b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(Jan-Mar)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Sum of Q2</a:t>
                      </a:r>
                      <a:b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(Apr-Jun)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kern="1200">
                          <a:solidFill>
                            <a:schemeClr val="lt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Jul 25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kern="1200">
                          <a:solidFill>
                            <a:schemeClr val="lt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Aug 25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Yearly Average Jan-Aug 2025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51731560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buNone/>
                      </a:pPr>
                      <a:r>
                        <a:rPr lang="en-GB" sz="900" b="0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Serious injury rate (SI)</a:t>
                      </a:r>
                      <a:endParaRPr lang="en-US" sz="900" b="0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26603640"/>
                  </a:ext>
                </a:extLst>
              </a:tr>
              <a:tr h="37214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buNone/>
                      </a:pPr>
                      <a:r>
                        <a:rPr lang="en-GB" sz="900" b="0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High potential observations (HIPO)</a:t>
                      </a:r>
                      <a:endParaRPr lang="en-US" sz="900" b="0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8433594"/>
                  </a:ext>
                </a:extLst>
              </a:tr>
              <a:tr h="495967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buNone/>
                      </a:pPr>
                      <a:r>
                        <a:rPr lang="en-GB" sz="900" b="0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Total Recordable Injury rate (TRI)</a:t>
                      </a:r>
                      <a:endParaRPr lang="en-US" sz="900" b="0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44811907"/>
                  </a:ext>
                </a:extLst>
              </a:tr>
              <a:tr h="26336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buNone/>
                      </a:pPr>
                      <a:r>
                        <a:rPr lang="en-GB" sz="900" b="0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Environment Incidents (EI)</a:t>
                      </a:r>
                      <a:endParaRPr lang="en-US" sz="900" b="0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98292011"/>
                  </a:ext>
                </a:extLst>
              </a:tr>
              <a:tr h="37214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buNone/>
                      </a:pPr>
                      <a:r>
                        <a:rPr lang="en-GB" sz="900" b="0">
                          <a:solidFill>
                            <a:srgbClr val="413E35"/>
                          </a:solidFill>
                          <a:effectLst/>
                          <a:latin typeface="Aptos" panose="020B0004020202020204" pitchFamily="34" charset="0"/>
                        </a:rPr>
                        <a:t>Total Engagement (E) </a:t>
                      </a:r>
                      <a:endParaRPr lang="en-US" sz="900" b="0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10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15.8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>
                          <a:effectLst/>
                          <a:latin typeface="Aptos" panose="020B0004020202020204" pitchFamily="34" charset="0"/>
                        </a:rPr>
                        <a:t>21.5</a:t>
                      </a:r>
                      <a:endParaRPr lang="en-GB" sz="900" b="1" i="0" u="none" strike="noStrike">
                        <a:solidFill>
                          <a:srgbClr val="413E35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548640" rtl="0" eaLnBrk="1" fontAlgn="ctr" latinLnBrk="0" hangingPunct="1">
                        <a:buNone/>
                      </a:pPr>
                      <a:r>
                        <a:rPr lang="en-US" sz="900" b="1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548640" rtl="0" eaLnBrk="1" fontAlgn="ctr" latinLnBrk="0" hangingPunct="1">
                        <a:buNone/>
                      </a:pPr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15.1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548640" rtl="0" eaLnBrk="1" fontAlgn="ctr" latinLnBrk="0" hangingPunct="1"/>
                      <a:r>
                        <a:rPr lang="en-GB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987362193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16DCC9-936C-04D6-13B3-D66E6F321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105368"/>
              </p:ext>
            </p:extLst>
          </p:nvPr>
        </p:nvGraphicFramePr>
        <p:xfrm>
          <a:off x="4093369" y="1188668"/>
          <a:ext cx="4988483" cy="368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BAA82CE-24DC-734A-4235-7E534FEFE0F7}"/>
              </a:ext>
            </a:extLst>
          </p:cNvPr>
          <p:cNvSpPr txBox="1"/>
          <p:nvPr/>
        </p:nvSpPr>
        <p:spPr>
          <a:xfrm>
            <a:off x="4907756" y="4235710"/>
            <a:ext cx="561088" cy="22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10000"/>
              </a:lnSpc>
              <a:spcBef>
                <a:spcPts val="600"/>
              </a:spcBef>
              <a:buClr>
                <a:srgbClr val="E5D100"/>
              </a:buClr>
              <a:buSzPct val="80000"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AF484-5FBD-EE9B-65DE-C757FADDC7E2}"/>
              </a:ext>
            </a:extLst>
          </p:cNvPr>
          <p:cNvSpPr txBox="1"/>
          <p:nvPr/>
        </p:nvSpPr>
        <p:spPr>
          <a:xfrm>
            <a:off x="5514975" y="4235710"/>
            <a:ext cx="561088" cy="22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10000"/>
              </a:lnSpc>
              <a:spcBef>
                <a:spcPts val="600"/>
              </a:spcBef>
              <a:buClr>
                <a:srgbClr val="E5D100"/>
              </a:buClr>
              <a:buSzPct val="80000"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July’25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0A714F-6FC1-C2E5-098D-44CDBB2EA4EA}"/>
              </a:ext>
            </a:extLst>
          </p:cNvPr>
          <p:cNvSpPr txBox="1"/>
          <p:nvPr/>
        </p:nvSpPr>
        <p:spPr>
          <a:xfrm>
            <a:off x="6104615" y="4235709"/>
            <a:ext cx="561087" cy="22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10000"/>
              </a:lnSpc>
              <a:spcBef>
                <a:spcPts val="600"/>
              </a:spcBef>
              <a:buClr>
                <a:srgbClr val="E5D100"/>
              </a:buClr>
              <a:buSzPct val="80000"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Aug’25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7CF23C-7379-5AB6-9574-0A83201A8C4F}"/>
              </a:ext>
            </a:extLst>
          </p:cNvPr>
          <p:cNvSpPr txBox="1"/>
          <p:nvPr/>
        </p:nvSpPr>
        <p:spPr>
          <a:xfrm>
            <a:off x="6746699" y="4235709"/>
            <a:ext cx="561086" cy="22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10000"/>
              </a:lnSpc>
              <a:spcBef>
                <a:spcPts val="600"/>
              </a:spcBef>
              <a:buClr>
                <a:srgbClr val="E5D100"/>
              </a:buClr>
              <a:buSzPct val="80000"/>
            </a:pPr>
            <a:r>
              <a:rPr lang="en-US" sz="825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Q1 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ED594-0A5A-7834-4ED5-4A3AE56418B0}"/>
              </a:ext>
            </a:extLst>
          </p:cNvPr>
          <p:cNvSpPr txBox="1"/>
          <p:nvPr/>
        </p:nvSpPr>
        <p:spPr>
          <a:xfrm>
            <a:off x="7388263" y="4235708"/>
            <a:ext cx="471969" cy="22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10000"/>
              </a:lnSpc>
              <a:spcBef>
                <a:spcPts val="600"/>
              </a:spcBef>
              <a:buClr>
                <a:srgbClr val="E5D100"/>
              </a:buClr>
              <a:buSzPct val="80000"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Q2 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5B5E51-FD79-8445-EAB3-8D6A0C306EA8}"/>
              </a:ext>
            </a:extLst>
          </p:cNvPr>
          <p:cNvSpPr txBox="1"/>
          <p:nvPr/>
        </p:nvSpPr>
        <p:spPr>
          <a:xfrm>
            <a:off x="7800964" y="4181450"/>
            <a:ext cx="816715" cy="48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600"/>
              </a:lnSpc>
              <a:spcBef>
                <a:spcPts val="600"/>
              </a:spcBef>
              <a:buClr>
                <a:srgbClr val="E5D100"/>
              </a:buClr>
              <a:buSzPct val="80000"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2025 Year </a:t>
            </a:r>
          </a:p>
          <a:p>
            <a:pPr algn="ctr" defTabSz="685800">
              <a:lnSpc>
                <a:spcPts val="600"/>
              </a:lnSpc>
              <a:spcBef>
                <a:spcPts val="600"/>
              </a:spcBef>
              <a:buClr>
                <a:srgbClr val="E5D100"/>
              </a:buClr>
              <a:buSzPct val="80000"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Avg</a:t>
            </a:r>
          </a:p>
          <a:p>
            <a:pPr algn="ctr" defTabSz="685800">
              <a:lnSpc>
                <a:spcPts val="600"/>
              </a:lnSpc>
              <a:spcBef>
                <a:spcPts val="600"/>
              </a:spcBef>
              <a:buClr>
                <a:srgbClr val="E5D100"/>
              </a:buClr>
              <a:buSzPct val="80000"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(Jan-Aug)</a:t>
            </a:r>
          </a:p>
        </p:txBody>
      </p:sp>
    </p:spTree>
    <p:extLst>
      <p:ext uri="{BB962C8B-B14F-4D97-AF65-F5344CB8AC3E}">
        <p14:creationId xmlns:p14="http://schemas.microsoft.com/office/powerpoint/2010/main" val="64866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5A332-C18F-E420-F724-2C0023CD3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4CF1-541E-5AE4-75FF-BF0F5F64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53" y="322409"/>
            <a:ext cx="5249360" cy="491496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3CA8C7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174483-4ABE-97BF-C764-900754C4029A}"/>
              </a:ext>
            </a:extLst>
          </p:cNvPr>
          <p:cNvSpPr txBox="1"/>
          <p:nvPr/>
        </p:nvSpPr>
        <p:spPr>
          <a:xfrm>
            <a:off x="995469" y="813905"/>
            <a:ext cx="7414483" cy="3114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Safety KPI- </a:t>
            </a:r>
            <a:r>
              <a:rPr lang="en-IN" sz="1100" dirty="0">
                <a:solidFill>
                  <a:srgbClr val="3CA8C7"/>
                </a:solidFill>
                <a:latin typeface="Aptos" panose="02110004020202020204"/>
              </a:rPr>
              <a:t>Nellai – </a:t>
            </a:r>
            <a:r>
              <a:rPr lang="en-AU" sz="1100" dirty="0">
                <a:solidFill>
                  <a:srgbClr val="3CA8C7"/>
                </a:solidFill>
                <a:latin typeface="Aptos" panose="02110004020202020204"/>
              </a:rPr>
              <a:t>Health, Safety and Security Summary</a:t>
            </a:r>
            <a:endParaRPr lang="en-GB" sz="1100" dirty="0">
              <a:solidFill>
                <a:srgbClr val="3CA8C7"/>
              </a:solidFill>
              <a:latin typeface="Aptos" panose="02110004020202020204"/>
            </a:endParaRP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Operations Performance Overview.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2.a. </a:t>
            </a: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Nellai Performance Snapshot for 2025</a:t>
            </a:r>
            <a:endParaRPr lang="en-GB" sz="1100" dirty="0">
              <a:solidFill>
                <a:srgbClr val="3CA8C7"/>
              </a:solidFill>
              <a:latin typeface="Aptos" panose="0211000402020202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2.b. Nellai Performance snap from 2023 to 2025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</a:rPr>
              <a:t>Maintenance Performance Overview.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3.a. Plant availability. 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3.b. Maintenance Activities.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3.c. Breakdown Insights. 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Status of additional works</a:t>
            </a:r>
          </a:p>
          <a:p>
            <a:pPr marL="701675" lvl="2" indent="-342900" defTabSz="914400">
              <a:lnSpc>
                <a:spcPct val="150000"/>
              </a:lnSpc>
              <a:buClr>
                <a:srgbClr val="0F9ED5"/>
              </a:buClr>
              <a:buFont typeface="+mj-lt"/>
              <a:buAutoNum type="alphaU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Action plan for Implementation of Nellai Improvement Observations &amp; NRPL Site Observations Status</a:t>
            </a:r>
          </a:p>
          <a:p>
            <a:pPr marL="701675" lvl="2" indent="-342900" defTabSz="914400">
              <a:lnSpc>
                <a:spcPct val="150000"/>
              </a:lnSpc>
              <a:buClr>
                <a:srgbClr val="0F9ED5"/>
              </a:buClr>
              <a:buFont typeface="+mj-lt"/>
              <a:buAutoNum type="alphaU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NRPL Site Observation Glimpse</a:t>
            </a:r>
          </a:p>
          <a:p>
            <a:pPr marL="358775" lvl="2" defTabSz="914400">
              <a:lnSpc>
                <a:spcPct val="150000"/>
              </a:lnSpc>
              <a:buClr>
                <a:srgbClr val="0F9ED5"/>
              </a:buClr>
            </a:pPr>
            <a:endParaRPr lang="en-US" sz="1100" dirty="0">
              <a:solidFill>
                <a:srgbClr val="3CA8C7"/>
              </a:solidFill>
              <a:latin typeface="Aptos" panose="02110004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3901CD-8442-D00A-A491-07A39165F56B}"/>
              </a:ext>
            </a:extLst>
          </p:cNvPr>
          <p:cNvSpPr/>
          <p:nvPr/>
        </p:nvSpPr>
        <p:spPr>
          <a:xfrm>
            <a:off x="881528" y="1129555"/>
            <a:ext cx="4478823" cy="774746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2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78246-9C04-20A9-EF08-CC16D09A3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2231-9F45-E690-5620-2BB38A80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31" y="47532"/>
            <a:ext cx="6386380" cy="499039"/>
          </a:xfrm>
        </p:spPr>
        <p:txBody>
          <a:bodyPr vert="horz" lIns="0" tIns="0" rIns="0" bIns="0" rtlCol="0" anchor="t" anchorCtr="0">
            <a:noAutofit/>
          </a:bodyPr>
          <a:lstStyle/>
          <a:p>
            <a:pPr defTabSz="457200"/>
            <a:r>
              <a:rPr lang="en-US" sz="2000" b="1" dirty="0">
                <a:solidFill>
                  <a:srgbClr val="3CA8C7"/>
                </a:solidFill>
                <a:latin typeface="Arial"/>
                <a:cs typeface="Arial"/>
              </a:rPr>
              <a:t>2.a. </a:t>
            </a:r>
            <a:r>
              <a:rPr lang="en-GB" sz="2000" b="1" dirty="0">
                <a:solidFill>
                  <a:srgbClr val="3CA8C7"/>
                </a:solidFill>
                <a:latin typeface="Arial"/>
                <a:cs typeface="Arial"/>
              </a:rPr>
              <a:t>Nellai Performance Snap for 2025.</a:t>
            </a:r>
            <a:br>
              <a:rPr lang="en-GB" sz="2000" b="1" dirty="0">
                <a:solidFill>
                  <a:srgbClr val="3CA8C7"/>
                </a:solidFill>
                <a:latin typeface="Arial"/>
                <a:cs typeface="Arial"/>
              </a:rPr>
            </a:br>
            <a:endParaRPr lang="en-US" sz="2000" b="1" dirty="0">
              <a:solidFill>
                <a:srgbClr val="3CA8C7"/>
              </a:solidFill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8B98C-7B74-E424-F16A-F70C5724F578}"/>
              </a:ext>
            </a:extLst>
          </p:cNvPr>
          <p:cNvSpPr txBox="1"/>
          <p:nvPr/>
        </p:nvSpPr>
        <p:spPr>
          <a:xfrm>
            <a:off x="155231" y="261202"/>
            <a:ext cx="418688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1080" b="1" dirty="0">
                <a:solidFill>
                  <a:srgbClr val="000000"/>
                </a:solidFill>
                <a:latin typeface="Aptos" panose="020B0004020202020204" pitchFamily="34" charset="0"/>
              </a:rPr>
              <a:t>Snapshot  August 25</a:t>
            </a:r>
            <a:endParaRPr lang="en-GB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66F14-8A06-D038-9E04-4CA6EF6D1F30}"/>
              </a:ext>
            </a:extLst>
          </p:cNvPr>
          <p:cNvSpPr txBox="1"/>
          <p:nvPr/>
        </p:nvSpPr>
        <p:spPr>
          <a:xfrm>
            <a:off x="155231" y="3000849"/>
            <a:ext cx="44167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4813" algn="just" defTabSz="685800">
              <a:tabLst>
                <a:tab pos="342900" algn="l"/>
              </a:tabLst>
            </a:pPr>
            <a:r>
              <a:rPr lang="en-US" sz="450" b="1" dirty="0">
                <a:solidFill>
                  <a:srgbClr val="413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CUF – Capacity Utilization Factor    </a:t>
            </a:r>
            <a:r>
              <a:rPr lang="en-US" sz="450" b="1" dirty="0">
                <a:solidFill>
                  <a:srgbClr val="413E3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 – Performance Ratio</a:t>
            </a:r>
            <a:r>
              <a:rPr lang="en-US" sz="450" b="1" dirty="0">
                <a:solidFill>
                  <a:srgbClr val="413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FTM – For the Month     YTD – Year To Date                    </a:t>
            </a:r>
          </a:p>
          <a:p>
            <a:pPr indent="-404813" algn="just" defTabSz="685800">
              <a:tabLst>
                <a:tab pos="342900" algn="l"/>
              </a:tabLst>
            </a:pPr>
            <a:r>
              <a:rPr lang="en-US" sz="450" b="1" dirty="0">
                <a:solidFill>
                  <a:srgbClr val="413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 – Plant Availability</a:t>
            </a:r>
            <a:r>
              <a:rPr lang="en-GB" sz="450" b="1" dirty="0">
                <a:solidFill>
                  <a:srgbClr val="413E3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50" b="1" dirty="0">
                <a:solidFill>
                  <a:srgbClr val="413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50" b="1" dirty="0">
                <a:solidFill>
                  <a:srgbClr val="413E3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GA– Grid Availability</a:t>
            </a:r>
            <a:endParaRPr lang="en-US" sz="4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07D22B-76A1-9D04-B731-D9512D1C6400}"/>
              </a:ext>
            </a:extLst>
          </p:cNvPr>
          <p:cNvSpPr txBox="1"/>
          <p:nvPr/>
        </p:nvSpPr>
        <p:spPr>
          <a:xfrm>
            <a:off x="4725634" y="4661613"/>
            <a:ext cx="4397216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22960">
              <a:lnSpc>
                <a:spcPts val="1170"/>
              </a:lnSpc>
              <a:spcBef>
                <a:spcPts val="540"/>
              </a:spcBef>
              <a:spcAft>
                <a:spcPts val="540"/>
              </a:spcAft>
            </a:pPr>
            <a:r>
              <a:rPr lang="en-US" sz="1050" dirty="0">
                <a:solidFill>
                  <a:srgbClr val="413E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Despite that irradiation level in the Jan-Aug month is (</a:t>
            </a:r>
            <a:r>
              <a:rPr lang="en-US" sz="1050" dirty="0">
                <a:ea typeface="Times New Roman" panose="02020603050405020304" pitchFamily="18" charset="0"/>
                <a:cs typeface="Arial" panose="020B0604020202020204" pitchFamily="34" charset="0"/>
              </a:rPr>
              <a:t>-15.04)</a:t>
            </a:r>
            <a:r>
              <a:rPr lang="en-US" sz="1050" dirty="0">
                <a:solidFill>
                  <a:srgbClr val="413E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less than budget, the Generation was only less than (-12.39)</a:t>
            </a:r>
            <a:r>
              <a:rPr lang="en-US" sz="105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50" dirty="0">
                <a:solidFill>
                  <a:srgbClr val="413E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than budget.</a:t>
            </a:r>
          </a:p>
          <a:p>
            <a:pPr algn="just" defTabSz="685800">
              <a:lnSpc>
                <a:spcPts val="975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050" dirty="0">
                <a:solidFill>
                  <a:srgbClr val="413E35"/>
                </a:solidFill>
                <a:latin typeface="Aptos" panose="02110004020202020204"/>
                <a:ea typeface="Times New Roman" panose="02020603050405020304" pitchFamily="18" charset="0"/>
                <a:cs typeface="Arial" panose="020B0604020202020204" pitchFamily="34" charset="0"/>
              </a:rPr>
              <a:t>Adapted generation of Jan-August 25 would be 103.07%. </a:t>
            </a:r>
          </a:p>
        </p:txBody>
      </p:sp>
      <p:pic>
        <p:nvPicPr>
          <p:cNvPr id="7" name="Picture 6" descr="ST_main_pos_rgb_5cm">
            <a:extLst>
              <a:ext uri="{FF2B5EF4-FFF2-40B4-BE49-F238E27FC236}">
                <a16:creationId xmlns:a16="http://schemas.microsoft.com/office/drawing/2014/main" id="{4E6E32D3-6F72-4C84-72FF-24161E714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5374445"/>
            <a:ext cx="1585219" cy="29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0E4C3B1-A0FB-A242-998C-29B7ADE6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043083-E2C7-411E-8C56-26FB38D68CC3}" type="slidenum">
              <a:rPr lang="en-US">
                <a:solidFill>
                  <a:prstClr val="black">
                    <a:tint val="82000"/>
                  </a:prstClr>
                </a:solidFill>
                <a:latin typeface="Aptos" panose="02110004020202020204"/>
              </a:rPr>
              <a:pPr defTabSz="685800"/>
              <a:t>6</a:t>
            </a:fld>
            <a:endParaRPr lang="en-US">
              <a:solidFill>
                <a:prstClr val="black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341CD6-74C0-0C28-5E5D-7323E1F2CD9B}"/>
              </a:ext>
            </a:extLst>
          </p:cNvPr>
          <p:cNvSpPr txBox="1"/>
          <p:nvPr/>
        </p:nvSpPr>
        <p:spPr>
          <a:xfrm>
            <a:off x="155231" y="440348"/>
            <a:ext cx="64757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600" b="1" dirty="0">
                <a:solidFill>
                  <a:srgbClr val="000000"/>
                </a:solidFill>
                <a:latin typeface="Aptos" panose="020B0004020202020204" pitchFamily="34" charset="0"/>
              </a:rPr>
              <a:t>Table-1</a:t>
            </a:r>
            <a:endParaRPr lang="en-GB" sz="6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8B8CAC-4E9B-90E8-231B-A9A3CF47375E}"/>
              </a:ext>
            </a:extLst>
          </p:cNvPr>
          <p:cNvSpPr txBox="1"/>
          <p:nvPr/>
        </p:nvSpPr>
        <p:spPr>
          <a:xfrm>
            <a:off x="4725635" y="3014491"/>
            <a:ext cx="64757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600" b="1" dirty="0">
                <a:solidFill>
                  <a:srgbClr val="000000"/>
                </a:solidFill>
                <a:latin typeface="Aptos" panose="020B0004020202020204" pitchFamily="34" charset="0"/>
              </a:rPr>
              <a:t>Table-2</a:t>
            </a:r>
            <a:endParaRPr lang="en-GB" sz="6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1139BA-B7A8-13C5-26F7-8CFF5DAD1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64237"/>
              </p:ext>
            </p:extLst>
          </p:nvPr>
        </p:nvGraphicFramePr>
        <p:xfrm>
          <a:off x="4815281" y="3199157"/>
          <a:ext cx="4145374" cy="1411473"/>
        </p:xfrm>
        <a:graphic>
          <a:graphicData uri="http://schemas.openxmlformats.org/drawingml/2006/table">
            <a:tbl>
              <a:tblPr/>
              <a:tblGrid>
                <a:gridCol w="1770507">
                  <a:extLst>
                    <a:ext uri="{9D8B030D-6E8A-4147-A177-3AD203B41FA5}">
                      <a16:colId xmlns:a16="http://schemas.microsoft.com/office/drawing/2014/main" val="906589866"/>
                    </a:ext>
                  </a:extLst>
                </a:gridCol>
                <a:gridCol w="836418">
                  <a:extLst>
                    <a:ext uri="{9D8B030D-6E8A-4147-A177-3AD203B41FA5}">
                      <a16:colId xmlns:a16="http://schemas.microsoft.com/office/drawing/2014/main" val="1300547670"/>
                    </a:ext>
                  </a:extLst>
                </a:gridCol>
                <a:gridCol w="682137">
                  <a:extLst>
                    <a:ext uri="{9D8B030D-6E8A-4147-A177-3AD203B41FA5}">
                      <a16:colId xmlns:a16="http://schemas.microsoft.com/office/drawing/2014/main" val="2413179811"/>
                    </a:ext>
                  </a:extLst>
                </a:gridCol>
                <a:gridCol w="856312">
                  <a:extLst>
                    <a:ext uri="{9D8B030D-6E8A-4147-A177-3AD203B41FA5}">
                      <a16:colId xmlns:a16="http://schemas.microsoft.com/office/drawing/2014/main" val="3559998677"/>
                    </a:ext>
                  </a:extLst>
                </a:gridCol>
              </a:tblGrid>
              <a:tr h="18601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Generation Adapted by Irradiation- Jan- August-25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54271"/>
                  </a:ext>
                </a:extLst>
              </a:tr>
              <a:tr h="186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Actual/ Budget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526802"/>
                  </a:ext>
                </a:extLst>
              </a:tr>
              <a:tr h="186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Generation GWh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 dirty="0">
                          <a:latin typeface="+mn-lt"/>
                        </a:rPr>
                        <a:t>86.14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 dirty="0">
                          <a:latin typeface="+mn-lt"/>
                        </a:rPr>
                        <a:t>75.47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>
                          <a:latin typeface="+mn-lt"/>
                        </a:rPr>
                        <a:t>87.61%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50033"/>
                  </a:ext>
                </a:extLst>
              </a:tr>
              <a:tr h="186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Generation Loss GWh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N.A.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dirty="0">
                          <a:latin typeface="+mn-lt"/>
                        </a:rPr>
                        <a:t>0.370</a:t>
                      </a:r>
                      <a:endParaRPr lang="en-GB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N.A.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061405"/>
                  </a:ext>
                </a:extLst>
              </a:tr>
              <a:tr h="186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86.20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>
                          <a:effectLst/>
                          <a:latin typeface="+mn-lt"/>
                        </a:rPr>
                        <a:t>75.84</a:t>
                      </a:r>
                      <a:endParaRPr lang="en-US" sz="800" b="1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 dirty="0">
                          <a:latin typeface="+mn-lt"/>
                        </a:rPr>
                        <a:t>88.04%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276924"/>
                  </a:ext>
                </a:extLst>
              </a:tr>
              <a:tr h="186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Irradiation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>
                          <a:latin typeface="+mn-lt"/>
                        </a:rPr>
                        <a:t>1400.9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>
                          <a:latin typeface="+mn-lt"/>
                        </a:rPr>
                        <a:t>1190.25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 dirty="0">
                          <a:latin typeface="+mn-lt"/>
                        </a:rPr>
                        <a:t>84.96%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63794"/>
                  </a:ext>
                </a:extLst>
              </a:tr>
              <a:tr h="186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Adaptated</a:t>
                      </a:r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Generation GWh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>
                          <a:latin typeface="+mn-lt"/>
                        </a:rPr>
                        <a:t>86.20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>
                          <a:latin typeface="+mn-lt"/>
                        </a:rPr>
                        <a:t>88.85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 dirty="0">
                          <a:latin typeface="+mn-lt"/>
                        </a:rPr>
                        <a:t>103.07%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49163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DE7C604-3CC2-84BB-05CC-B14FAC65C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09470"/>
              </p:ext>
            </p:extLst>
          </p:nvPr>
        </p:nvGraphicFramePr>
        <p:xfrm>
          <a:off x="110408" y="581537"/>
          <a:ext cx="8850247" cy="2365402"/>
        </p:xfrm>
        <a:graphic>
          <a:graphicData uri="http://schemas.openxmlformats.org/drawingml/2006/table">
            <a:tbl>
              <a:tblPr/>
              <a:tblGrid>
                <a:gridCol w="1169677">
                  <a:extLst>
                    <a:ext uri="{9D8B030D-6E8A-4147-A177-3AD203B41FA5}">
                      <a16:colId xmlns:a16="http://schemas.microsoft.com/office/drawing/2014/main" val="3967883288"/>
                    </a:ext>
                  </a:extLst>
                </a:gridCol>
                <a:gridCol w="600129">
                  <a:extLst>
                    <a:ext uri="{9D8B030D-6E8A-4147-A177-3AD203B41FA5}">
                      <a16:colId xmlns:a16="http://schemas.microsoft.com/office/drawing/2014/main" val="2333255126"/>
                    </a:ext>
                  </a:extLst>
                </a:gridCol>
                <a:gridCol w="666077">
                  <a:extLst>
                    <a:ext uri="{9D8B030D-6E8A-4147-A177-3AD203B41FA5}">
                      <a16:colId xmlns:a16="http://schemas.microsoft.com/office/drawing/2014/main" val="4186146588"/>
                    </a:ext>
                  </a:extLst>
                </a:gridCol>
                <a:gridCol w="560560">
                  <a:extLst>
                    <a:ext uri="{9D8B030D-6E8A-4147-A177-3AD203B41FA5}">
                      <a16:colId xmlns:a16="http://schemas.microsoft.com/office/drawing/2014/main" val="3060201512"/>
                    </a:ext>
                  </a:extLst>
                </a:gridCol>
                <a:gridCol w="547370">
                  <a:extLst>
                    <a:ext uri="{9D8B030D-6E8A-4147-A177-3AD203B41FA5}">
                      <a16:colId xmlns:a16="http://schemas.microsoft.com/office/drawing/2014/main" val="1841790526"/>
                    </a:ext>
                  </a:extLst>
                </a:gridCol>
                <a:gridCol w="613318">
                  <a:extLst>
                    <a:ext uri="{9D8B030D-6E8A-4147-A177-3AD203B41FA5}">
                      <a16:colId xmlns:a16="http://schemas.microsoft.com/office/drawing/2014/main" val="1623921721"/>
                    </a:ext>
                  </a:extLst>
                </a:gridCol>
                <a:gridCol w="718836">
                  <a:extLst>
                    <a:ext uri="{9D8B030D-6E8A-4147-A177-3AD203B41FA5}">
                      <a16:colId xmlns:a16="http://schemas.microsoft.com/office/drawing/2014/main" val="1350673029"/>
                    </a:ext>
                  </a:extLst>
                </a:gridCol>
                <a:gridCol w="593534">
                  <a:extLst>
                    <a:ext uri="{9D8B030D-6E8A-4147-A177-3AD203B41FA5}">
                      <a16:colId xmlns:a16="http://schemas.microsoft.com/office/drawing/2014/main" val="3894473743"/>
                    </a:ext>
                  </a:extLst>
                </a:gridCol>
                <a:gridCol w="738619">
                  <a:extLst>
                    <a:ext uri="{9D8B030D-6E8A-4147-A177-3AD203B41FA5}">
                      <a16:colId xmlns:a16="http://schemas.microsoft.com/office/drawing/2014/main" val="4294585051"/>
                    </a:ext>
                  </a:extLst>
                </a:gridCol>
                <a:gridCol w="692456">
                  <a:extLst>
                    <a:ext uri="{9D8B030D-6E8A-4147-A177-3AD203B41FA5}">
                      <a16:colId xmlns:a16="http://schemas.microsoft.com/office/drawing/2014/main" val="364036718"/>
                    </a:ext>
                  </a:extLst>
                </a:gridCol>
                <a:gridCol w="672671">
                  <a:extLst>
                    <a:ext uri="{9D8B030D-6E8A-4147-A177-3AD203B41FA5}">
                      <a16:colId xmlns:a16="http://schemas.microsoft.com/office/drawing/2014/main" val="2117589443"/>
                    </a:ext>
                  </a:extLst>
                </a:gridCol>
                <a:gridCol w="705645">
                  <a:extLst>
                    <a:ext uri="{9D8B030D-6E8A-4147-A177-3AD203B41FA5}">
                      <a16:colId xmlns:a16="http://schemas.microsoft.com/office/drawing/2014/main" val="1603822420"/>
                    </a:ext>
                  </a:extLst>
                </a:gridCol>
                <a:gridCol w="571355">
                  <a:extLst>
                    <a:ext uri="{9D8B030D-6E8A-4147-A177-3AD203B41FA5}">
                      <a16:colId xmlns:a16="http://schemas.microsoft.com/office/drawing/2014/main" val="3418640195"/>
                    </a:ext>
                  </a:extLst>
                </a:gridCol>
              </a:tblGrid>
              <a:tr h="2314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Particulars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Q-1 (Jan-Mar- 2025)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Budget Vs Actual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Q-2 (Apr-Jun- 2025)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Budget Vs Actual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Q-3 (Jul &amp; Aug- 2025)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Budget Vs Actual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YTD ( Jan - Aug 25)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Budget Vs Actual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61934"/>
                  </a:ext>
                </a:extLst>
              </a:tr>
              <a:tr h="3424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Budget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Actual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Budget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Actual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Budget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Actual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Budget 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Actual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362933"/>
                  </a:ext>
                </a:extLst>
              </a:tr>
              <a:tr h="228870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600"/>
                        </a:spcBef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Revenue in MINR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₹ 113.41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₹ 92.11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81.21%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₹ 112.88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₹ 100.03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88.62%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₹ 75.24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₹ 72.02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95.73%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₹ 301.50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₹ 264.15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87.61%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414204"/>
                  </a:ext>
                </a:extLst>
              </a:tr>
              <a:tr h="319428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600"/>
                        </a:spcBef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Net Generation(GWh)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32.404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26.32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81.21%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32.250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28.58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88.62%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21.50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95.73%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86.14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0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75.47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1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87.61%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173994"/>
                  </a:ext>
                </a:extLst>
              </a:tr>
              <a:tr h="228870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600"/>
                        </a:spcBef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Irradiation kWh/m2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531.1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418.77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78.85%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524.5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450.33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85.86%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345.30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321.15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93.01%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0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1400.90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1190.24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1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84.96%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986373"/>
                  </a:ext>
                </a:extLst>
              </a:tr>
              <a:tr h="228870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600"/>
                        </a:spcBef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CUF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57.31%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46.54%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81.21%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57.04%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50.54%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88.62%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19.01%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18.20%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95.73%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0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19.44%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17.03%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87.60%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487738"/>
                  </a:ext>
                </a:extLst>
              </a:tr>
              <a:tr h="228870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600"/>
                        </a:spcBef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80.28%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82.69%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103.00%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80.90%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83.51%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103.22%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81.91%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84.31%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102.93%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0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80.94%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83.45%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1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103.10%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206221"/>
                  </a:ext>
                </a:extLst>
              </a:tr>
              <a:tr h="228870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600"/>
                        </a:spcBef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 (%)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99.50%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99.83%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100.34%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99.50%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99.94%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100.44%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99.50%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99.24%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99.74%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0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99.50%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99.72%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100.23%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39930"/>
                  </a:ext>
                </a:extLst>
              </a:tr>
              <a:tr h="228870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600"/>
                        </a:spcBef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GA (%)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99.50%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99.96%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100.46%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99.50%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99.55%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100.05%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99.50%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100.00%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100.50%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0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99.50%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0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99.81%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fontAlgn="ctr" latinLnBrk="0" hangingPunct="1">
                        <a:buNone/>
                      </a:pPr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100.32%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47295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5FAF39A-A4BE-8F79-F5A7-B1FF64905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692484"/>
              </p:ext>
            </p:extLst>
          </p:nvPr>
        </p:nvGraphicFramePr>
        <p:xfrm>
          <a:off x="110407" y="3199157"/>
          <a:ext cx="4615227" cy="225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291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08" y="98755"/>
            <a:ext cx="7184573" cy="36933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2000" b="1" dirty="0">
                <a:solidFill>
                  <a:srgbClr val="3CA8C7"/>
                </a:solidFill>
                <a:latin typeface="Arial"/>
                <a:cs typeface="Arial"/>
              </a:rPr>
              <a:t>2.b. </a:t>
            </a:r>
            <a:r>
              <a:rPr lang="en-GB" sz="2000" b="1" dirty="0">
                <a:solidFill>
                  <a:srgbClr val="3CA8C7"/>
                </a:solidFill>
                <a:latin typeface="Arial"/>
                <a:cs typeface="Arial"/>
              </a:rPr>
              <a:t>Nellai Performance Snap from 2023 to 2025</a:t>
            </a:r>
            <a:endParaRPr lang="en-US" sz="2000" b="1" dirty="0">
              <a:solidFill>
                <a:srgbClr val="3CA8C7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2BF72-EE1A-CD0D-35AF-9F0031D6C598}"/>
              </a:ext>
            </a:extLst>
          </p:cNvPr>
          <p:cNvSpPr txBox="1"/>
          <p:nvPr/>
        </p:nvSpPr>
        <p:spPr>
          <a:xfrm>
            <a:off x="210408" y="341129"/>
            <a:ext cx="80724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1050" b="1" dirty="0">
                <a:solidFill>
                  <a:srgbClr val="000000"/>
                </a:solidFill>
                <a:latin typeface="Aptos" panose="020B0004020202020204" pitchFamily="34" charset="0"/>
              </a:rPr>
              <a:t> Actual, budget &amp; Adapted (Irradiation) Generation vs Irradiation Budget &amp; Actual: 2023 , 2024 &amp; 2025</a:t>
            </a:r>
            <a:endParaRPr lang="en-GB" sz="1050" b="1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121C6E-A905-1CBB-114A-67D3A1244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765253"/>
              </p:ext>
            </p:extLst>
          </p:nvPr>
        </p:nvGraphicFramePr>
        <p:xfrm>
          <a:off x="210408" y="595044"/>
          <a:ext cx="8493677" cy="450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871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584E3-CDA1-AA29-B210-1619B89B7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21F6-FFFE-358D-1D2E-F4CCD5B1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53" y="322409"/>
            <a:ext cx="5249360" cy="491496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3CA8C7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A97D7-52A9-F427-7189-9C8E6DBFF990}"/>
              </a:ext>
            </a:extLst>
          </p:cNvPr>
          <p:cNvSpPr txBox="1"/>
          <p:nvPr/>
        </p:nvSpPr>
        <p:spPr>
          <a:xfrm>
            <a:off x="995469" y="813905"/>
            <a:ext cx="7414483" cy="3114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Safety KPI- </a:t>
            </a:r>
            <a:r>
              <a:rPr lang="en-IN" sz="1100" dirty="0">
                <a:solidFill>
                  <a:srgbClr val="3CA8C7"/>
                </a:solidFill>
                <a:latin typeface="Aptos" panose="02110004020202020204"/>
              </a:rPr>
              <a:t>Nellai – </a:t>
            </a:r>
            <a:r>
              <a:rPr lang="en-AU" sz="1100" dirty="0">
                <a:solidFill>
                  <a:srgbClr val="3CA8C7"/>
                </a:solidFill>
                <a:latin typeface="Aptos" panose="02110004020202020204"/>
              </a:rPr>
              <a:t>Health, Safety and Security Summary</a:t>
            </a:r>
            <a:endParaRPr lang="en-GB" sz="1100" dirty="0">
              <a:solidFill>
                <a:srgbClr val="3CA8C7"/>
              </a:solidFill>
              <a:latin typeface="Aptos" panose="02110004020202020204"/>
            </a:endParaRP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Operations Performance Overview.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2.a. </a:t>
            </a: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Times New Roman" panose="02020603050405020304" pitchFamily="18" charset="0"/>
                <a:cs typeface="Aptos" panose="020B0004020202020204" pitchFamily="34" charset="0"/>
              </a:rPr>
              <a:t>Nellai Performance Snapshot for 2025</a:t>
            </a:r>
            <a:endParaRPr lang="en-GB" sz="1100" dirty="0">
              <a:solidFill>
                <a:srgbClr val="3CA8C7"/>
              </a:solidFill>
              <a:latin typeface="Aptos" panose="0211000402020202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2.b. Nellai Performance snap from 2023 to 2025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</a:rPr>
              <a:t>Maintenance Performance Overview.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3.a. Plant availability. 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3.b. Maintenance Activities.</a:t>
            </a:r>
          </a:p>
          <a:p>
            <a:pPr lvl="1" defTabSz="914400">
              <a:lnSpc>
                <a:spcPct val="150000"/>
              </a:lnSpc>
            </a:pPr>
            <a:r>
              <a:rPr lang="en-GB" sz="1100" dirty="0">
                <a:solidFill>
                  <a:srgbClr val="3CA8C7"/>
                </a:solidFill>
                <a:latin typeface="Aptos" panose="02110004020202020204"/>
                <a:ea typeface="Aptos" panose="020B0004020202020204" pitchFamily="34" charset="0"/>
                <a:cs typeface="Aptos" panose="020B0004020202020204" pitchFamily="34" charset="0"/>
              </a:rPr>
              <a:t>3.c. Breakdown Insights. 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Status of additional works</a:t>
            </a:r>
          </a:p>
          <a:p>
            <a:pPr marL="701675" lvl="2" indent="-342900" defTabSz="914400">
              <a:lnSpc>
                <a:spcPct val="150000"/>
              </a:lnSpc>
              <a:buClr>
                <a:srgbClr val="0F9ED5"/>
              </a:buClr>
              <a:buFont typeface="+mj-lt"/>
              <a:buAutoNum type="alphaU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Action plan for Implementation of Nellai Improvement Observations &amp; NRPL Site Observations Status</a:t>
            </a:r>
          </a:p>
          <a:p>
            <a:pPr marL="701675" lvl="2" indent="-342900" defTabSz="914400">
              <a:lnSpc>
                <a:spcPct val="150000"/>
              </a:lnSpc>
              <a:buClr>
                <a:srgbClr val="0F9ED5"/>
              </a:buClr>
              <a:buFont typeface="+mj-lt"/>
              <a:buAutoNum type="alphaUcPeriod"/>
            </a:pPr>
            <a:r>
              <a:rPr lang="en-US" sz="1100" dirty="0">
                <a:solidFill>
                  <a:srgbClr val="3CA8C7"/>
                </a:solidFill>
                <a:latin typeface="Aptos" panose="02110004020202020204"/>
              </a:rPr>
              <a:t>NRPL Site Observation Glimpse</a:t>
            </a:r>
          </a:p>
          <a:p>
            <a:pPr marL="358775" lvl="2" defTabSz="914400">
              <a:lnSpc>
                <a:spcPct val="150000"/>
              </a:lnSpc>
              <a:buClr>
                <a:srgbClr val="0F9ED5"/>
              </a:buClr>
            </a:pPr>
            <a:endParaRPr lang="en-US" sz="1100" dirty="0">
              <a:solidFill>
                <a:srgbClr val="3CA8C7"/>
              </a:solidFill>
              <a:latin typeface="Aptos" panose="02110004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BB0E09-A244-E66C-F98C-1C02A3BDD27E}"/>
              </a:ext>
            </a:extLst>
          </p:cNvPr>
          <p:cNvSpPr/>
          <p:nvPr/>
        </p:nvSpPr>
        <p:spPr>
          <a:xfrm>
            <a:off x="856361" y="1876174"/>
            <a:ext cx="4478823" cy="981325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0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75" y="98755"/>
            <a:ext cx="4006485" cy="36933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2000" b="1" dirty="0">
                <a:solidFill>
                  <a:srgbClr val="3CA8C7"/>
                </a:solidFill>
                <a:latin typeface="Arial"/>
                <a:cs typeface="Arial"/>
              </a:rPr>
              <a:t>3.a. Plant Availability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B84FE-D2A6-4E49-D0BC-105145AD040B}"/>
              </a:ext>
            </a:extLst>
          </p:cNvPr>
          <p:cNvSpPr txBox="1"/>
          <p:nvPr/>
        </p:nvSpPr>
        <p:spPr>
          <a:xfrm>
            <a:off x="103043" y="345106"/>
            <a:ext cx="46276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Snapshot Plant Availability 2022, 2023, 2024 &amp; 2025</a:t>
            </a:r>
            <a:endParaRPr lang="en-GB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18162-E099-6AFA-0A07-8DC292E5757B}"/>
              </a:ext>
            </a:extLst>
          </p:cNvPr>
          <p:cNvSpPr txBox="1"/>
          <p:nvPr/>
        </p:nvSpPr>
        <p:spPr>
          <a:xfrm>
            <a:off x="38305" y="656085"/>
            <a:ext cx="4591884" cy="447814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en-US" sz="1200" b="1" u="sng" dirty="0"/>
              <a:t>Plant Availability:</a:t>
            </a:r>
            <a:endParaRPr lang="en-US" sz="1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300" dirty="0"/>
              <a:t>The plant availability in 2022, 2023 and 2024 was 99.16%, 99.98 %, 99.69 %, respectively. </a:t>
            </a:r>
          </a:p>
          <a:p>
            <a:pPr algn="just"/>
            <a:endParaRPr lang="en-US" sz="13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300" dirty="0"/>
              <a:t>The Plant Availability for </a:t>
            </a:r>
            <a:r>
              <a:rPr lang="en-US" sz="1300" dirty="0" err="1"/>
              <a:t>Q1</a:t>
            </a:r>
            <a:r>
              <a:rPr lang="en-US" sz="1300" dirty="0"/>
              <a:t> 2025 was 99.83%, 0.17% lost due to 12 failure events.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3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300" dirty="0"/>
              <a:t>The Plant Availability for </a:t>
            </a:r>
            <a:r>
              <a:rPr lang="en-US" sz="1300" dirty="0" err="1"/>
              <a:t>Q2</a:t>
            </a:r>
            <a:r>
              <a:rPr lang="en-US" sz="1300" dirty="0"/>
              <a:t> 2025 was 99.94%, 0.06% lost due to 9 failure events.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3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300" dirty="0"/>
              <a:t>The Plant Availability for July and August was 98.72 and 99.76%, 0.24% lost due to 3 failure events and 2 load reduction events.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3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300" dirty="0"/>
              <a:t>For the current year (until Aug 2025) the Plant availability is 99.75%. 0.25% of Plant availability was lost due to 26 failure events in Plant. Same is detailed in the Maintenance chapter (</a:t>
            </a:r>
            <a:r>
              <a:rPr lang="en-US" sz="1300" dirty="0" err="1"/>
              <a:t>3.c</a:t>
            </a:r>
            <a:r>
              <a:rPr lang="en-US" sz="1300" dirty="0"/>
              <a:t>).</a:t>
            </a:r>
          </a:p>
          <a:p>
            <a:pPr algn="just"/>
            <a:r>
              <a:rPr lang="en-US" sz="1300" dirty="0"/>
              <a:t> </a:t>
            </a:r>
            <a:endParaRPr lang="en-GB" sz="13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300" dirty="0"/>
              <a:t>If we do not have any failure till the month of Dec 2025 the forecasted availability for the year would have been 99.81%.  </a:t>
            </a:r>
            <a:endParaRPr lang="en-GB" sz="13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445775-7BEF-2C49-773C-BC7B17F01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267" y="889000"/>
            <a:ext cx="4084158" cy="3784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6526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wLGKkGSW.nUQn29AJI8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wLGKkGSW.nUQn29AJI8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U1lnvaStSRu0yU3Rye0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y6T4K9QeiSCQ9qyTOJ3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wLGKkGSW.nUQn29AJI8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wLGKkGSW.nUQn29AJI8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U1lnvaStSRu0yU3Rye0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y6T4K9QeiSCQ9qyTOJ3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wLGKkGSW.nUQn29AJI8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wLGKkGSW.nUQn29AJI8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U1lnvaStSRu0yU3Rye0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y6T4K9QeiSCQ9qyTOJ3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wLGKkGSW.nUQn29AJI8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wLGKkGSW.nUQn29AJI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U1lnvaStSRu0yU3Rye0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N"/>
  <p:tag name="MMCOA_DISABLETABLEREFORMAT" val="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56.25"/>
  <p:tag name="MMCOA_FONTSIZE_M" val="28.8"/>
  <p:tag name="MMCOA_FONTSIZE_S" val="10.5"/>
  <p:tag name="MMCOA_POSITION_L" val="54;121.09;65.889;407.25"/>
  <p:tag name="MMCOA_POSITION_M" val="54;122.36;33.639;407.24"/>
  <p:tag name="MMCOA_POSITION_S" val="54;120.40;20.373;405.9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0"/>
  <p:tag name="MMCOA_FONTSIZE_M" val="96"/>
  <p:tag name="MMCOA_FONTSIZE_S" val="70"/>
  <p:tag name="MMCOA_POSITION_L" val="54;176.94;124.07;407.25"/>
  <p:tag name="MMCOA_POSITION_M" val="54;151.87;194.43;407.24"/>
  <p:tag name="MMCOA_POSITION_S" val="54;132.39;213.91;407.2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54;497.14;21.81;93.39"/>
  <p:tag name="MMCOA_POSITION_M" val="54;497.14;21.81;93.39"/>
  <p:tag name="MMCOA_POSITION_S" val="54;497.14;21.81;93.39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56.25"/>
  <p:tag name="MMCOA_FONTSIZE_M" val="28.8"/>
  <p:tag name="MMCOA_FONTSIZE_S" val="10.5"/>
  <p:tag name="MMCOA_POSITION_L" val="54;121.09;65.889;407.25"/>
  <p:tag name="MMCOA_POSITION_M" val="54;122.36;33.639;407.24"/>
  <p:tag name="MMCOA_POSITION_S" val="54;120.40;20.373;405.9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0"/>
  <p:tag name="MMCOA_FONTSIZE_M" val="96"/>
  <p:tag name="MMCOA_FONTSIZE_S" val="70"/>
  <p:tag name="MMCOA_POSITION_L" val="54;176.94;124.07;407.25"/>
  <p:tag name="MMCOA_POSITION_M" val="54;151.87;194.43;407.24"/>
  <p:tag name="MMCOA_POSITION_S" val="54;132.39;213.91;407.2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54;497.14;21.81;93.39"/>
  <p:tag name="MMCOA_POSITION_M" val="54;497.14;21.81;93.39"/>
  <p:tag name="MMCOA_POSITION_S" val="54;497.14;21.81;93.39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56.25"/>
  <p:tag name="MMCOA_FONTSIZE_M" val="28.8"/>
  <p:tag name="MMCOA_FONTSIZE_S" val="10.5"/>
  <p:tag name="MMCOA_POSITION_L" val="54;121.09;65.889;407.25"/>
  <p:tag name="MMCOA_POSITION_M" val="54;122.36;33.639;407.24"/>
  <p:tag name="MMCOA_POSITION_S" val="54;120.40;20.373;405.9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0"/>
  <p:tag name="MMCOA_FONTSIZE_M" val="96"/>
  <p:tag name="MMCOA_FONTSIZE_S" val="70"/>
  <p:tag name="MMCOA_POSITION_L" val="54;176.94;124.07;407.25"/>
  <p:tag name="MMCOA_POSITION_M" val="54;151.87;194.43;407.24"/>
  <p:tag name="MMCOA_POSITION_S" val="54;132.39;213.91;407.2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54;497.14;21.81;93.39"/>
  <p:tag name="MMCOA_POSITION_M" val="54;497.14;21.81;93.39"/>
  <p:tag name="MMCOA_POSITION_S" val="54;497.14;21.81;93.39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56.25"/>
  <p:tag name="MMCOA_FONTSIZE_M" val="28.8"/>
  <p:tag name="MMCOA_FONTSIZE_S" val="10.5"/>
  <p:tag name="MMCOA_POSITION_L" val="54;121.09;65.889;407.25"/>
  <p:tag name="MMCOA_POSITION_M" val="54;122.36;33.639;407.24"/>
  <p:tag name="MMCOA_POSITION_S" val="54;120.40;20.373;405.9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0"/>
  <p:tag name="MMCOA_FONTSIZE_M" val="96"/>
  <p:tag name="MMCOA_FONTSIZE_S" val="70"/>
  <p:tag name="MMCOA_POSITION_L" val="54;176.94;124.07;407.25"/>
  <p:tag name="MMCOA_POSITION_M" val="54;151.87;194.43;407.24"/>
  <p:tag name="MMCOA_POSITION_S" val="54;132.39;213.91;407.2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54;497.14;21.81;93.39"/>
  <p:tag name="MMCOA_POSITION_M" val="54;497.14;21.81;93.39"/>
  <p:tag name="MMCOA_POSITION_S" val="54;497.14;21.81;93.39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56.25"/>
  <p:tag name="MMCOA_FONTSIZE_M" val="28.8"/>
  <p:tag name="MMCOA_FONTSIZE_S" val="10.5"/>
  <p:tag name="MMCOA_POSITION_L" val="54;121.09;65.889;407.25"/>
  <p:tag name="MMCOA_POSITION_M" val="54;122.36;33.639;407.24"/>
  <p:tag name="MMCOA_POSITION_S" val="54;120.40;20.373;405.9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0"/>
  <p:tag name="MMCOA_FONTSIZE_M" val="96"/>
  <p:tag name="MMCOA_FONTSIZE_S" val="70"/>
  <p:tag name="MMCOA_POSITION_L" val="54;176.94;124.07;407.25"/>
  <p:tag name="MMCOA_POSITION_M" val="54;151.87;194.43;407.24"/>
  <p:tag name="MMCOA_POSITION_S" val="54;132.39;213.91;407.2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54;497.14;21.81;93.39"/>
  <p:tag name="MMCOA_POSITION_M" val="54;497.14;21.81;93.39"/>
  <p:tag name="MMCOA_POSITION_S" val="54;497.14;21.81;93.39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54;497.14;21.81;93.39"/>
  <p:tag name="MMCOA_POSITION_M" val="54;497.14;21.81;93.39"/>
  <p:tag name="MMCOA_POSITION_S" val="54;497.14;21.81;93.39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56.25"/>
  <p:tag name="MMCOA_FONTSIZE_M" val="28.8"/>
  <p:tag name="MMCOA_FONTSIZE_S" val="10.5"/>
  <p:tag name="MMCOA_POSITION_L" val="54;121.09;65.889;407.25"/>
  <p:tag name="MMCOA_POSITION_M" val="54;122.36;33.639;407.24"/>
  <p:tag name="MMCOA_POSITION_S" val="54;120.40;20.373;405.9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0"/>
  <p:tag name="MMCOA_FONTSIZE_M" val="96"/>
  <p:tag name="MMCOA_FONTSIZE_S" val="70"/>
  <p:tag name="MMCOA_POSITION_L" val="54;176.94;124.07;407.25"/>
  <p:tag name="MMCOA_POSITION_M" val="54;151.87;194.43;407.24"/>
  <p:tag name="MMCOA_POSITION_S" val="54;132.39;213.91;407.2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54;497.14;21.81;93.39"/>
  <p:tag name="MMCOA_POSITION_M" val="54;497.14;21.81;93.39"/>
  <p:tag name="MMCOA_POSITION_S" val="54;497.14;21.81;93.39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y6T4K9QeiSCQ9qyTOJ3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fe Saving Rules - Presentation template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008DB6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575756"/>
      </a:hlink>
      <a:folHlink>
        <a:srgbClr val="57575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76400" indent="-176400">
          <a:lnSpc>
            <a:spcPct val="110000"/>
          </a:lnSpc>
          <a:spcBef>
            <a:spcPts val="800"/>
          </a:spcBef>
          <a:buClr>
            <a:schemeClr val="accent4"/>
          </a:buClr>
          <a:buSzPct val="80000"/>
          <a:buFont typeface="Wingdings 3" pitchFamily="18" charset="2"/>
          <a:buChar char="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BBB3B0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tkraft presentation template UK">
  <a:themeElements>
    <a:clrScheme name="Statkraft 2019">
      <a:dk1>
        <a:srgbClr val="000000"/>
      </a:dk1>
      <a:lt1>
        <a:srgbClr val="FFFFFF"/>
      </a:lt1>
      <a:dk2>
        <a:srgbClr val="005088"/>
      </a:dk2>
      <a:lt2>
        <a:srgbClr val="00B0DC"/>
      </a:lt2>
      <a:accent1>
        <a:srgbClr val="00B0DC"/>
      </a:accent1>
      <a:accent2>
        <a:srgbClr val="80DAF3"/>
      </a:accent2>
      <a:accent3>
        <a:srgbClr val="E84E0F"/>
      </a:accent3>
      <a:accent4>
        <a:srgbClr val="F0D100"/>
      </a:accent4>
      <a:accent5>
        <a:srgbClr val="7A6F69"/>
      </a:accent5>
      <a:accent6>
        <a:srgbClr val="BBB3B0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600"/>
          </a:spcBef>
          <a:buClr>
            <a:schemeClr val="accent1"/>
          </a:buClr>
          <a:buSzPct val="120000"/>
          <a:defRPr sz="1600" smtClean="0">
            <a:solidFill>
              <a:schemeClr val="accent5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flat" cmpd="sng">
          <a:solidFill>
            <a:schemeClr val="accent6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600"/>
          </a:spcBef>
          <a:buClr>
            <a:schemeClr val="accent1"/>
          </a:buClr>
          <a:buSzPct val="120000"/>
          <a:defRPr sz="1600" smtClean="0">
            <a:solidFill>
              <a:schemeClr val="accent5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6031D85-8E21-4938-9331-7F412149A433}" vid="{CF33CC73-20F7-4464-951D-ED4CDB5C9042}"/>
    </a:ext>
  </a:extLst>
</a:theme>
</file>

<file path=ppt/theme/theme3.xml><?xml version="1.0" encoding="utf-8"?>
<a:theme xmlns:a="http://schemas.openxmlformats.org/drawingml/2006/main" name="Mercer2020">
  <a:themeElements>
    <a:clrScheme name="Custom 1">
      <a:dk1>
        <a:srgbClr val="003865"/>
      </a:dk1>
      <a:lt1>
        <a:srgbClr val="FFFFFF"/>
      </a:lt1>
      <a:dk2>
        <a:srgbClr val="868D95"/>
      </a:dk2>
      <a:lt2>
        <a:srgbClr val="B9BFC7"/>
      </a:lt2>
      <a:accent1>
        <a:srgbClr val="009DE0"/>
      </a:accent1>
      <a:accent2>
        <a:srgbClr val="00AC41"/>
      </a:accent2>
      <a:accent3>
        <a:srgbClr val="8246AF"/>
      </a:accent3>
      <a:accent4>
        <a:srgbClr val="00968F"/>
      </a:accent4>
      <a:accent5>
        <a:srgbClr val="0077A0"/>
      </a:accent5>
      <a:accent6>
        <a:srgbClr val="EE3D8B"/>
      </a:accent6>
      <a:hlink>
        <a:srgbClr val="003865"/>
      </a:hlink>
      <a:folHlink>
        <a:srgbClr val="009DE0"/>
      </a:folHlink>
    </a:clrScheme>
    <a:fontScheme name="Mercer 2020 Brand">
      <a:majorFont>
        <a:latin typeface="Grifo S"/>
        <a:ea typeface=""/>
        <a:cs typeface=""/>
      </a:majorFont>
      <a:minorFont>
        <a:latin typeface="Mu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 anchor="t" anchorCtr="0">
        <a:no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rcer2020" id="{0F84EBE0-63A7-405E-BEF0-201BE8CD5EFD}" vid="{81283B42-2B16-4C6D-966E-684700D19934}"/>
    </a:ext>
  </a:extLst>
</a:theme>
</file>

<file path=ppt/theme/theme4.xml><?xml version="1.0" encoding="utf-8"?>
<a:theme xmlns:a="http://schemas.openxmlformats.org/drawingml/2006/main" name="1_Statkraft presentation template UK">
  <a:themeElements>
    <a:clrScheme name="Statkraft 2019">
      <a:dk1>
        <a:srgbClr val="000000"/>
      </a:dk1>
      <a:lt1>
        <a:srgbClr val="FFFFFF"/>
      </a:lt1>
      <a:dk2>
        <a:srgbClr val="005088"/>
      </a:dk2>
      <a:lt2>
        <a:srgbClr val="00B0DC"/>
      </a:lt2>
      <a:accent1>
        <a:srgbClr val="00B0DC"/>
      </a:accent1>
      <a:accent2>
        <a:srgbClr val="80DAF3"/>
      </a:accent2>
      <a:accent3>
        <a:srgbClr val="E84E0F"/>
      </a:accent3>
      <a:accent4>
        <a:srgbClr val="F0D100"/>
      </a:accent4>
      <a:accent5>
        <a:srgbClr val="7A6F69"/>
      </a:accent5>
      <a:accent6>
        <a:srgbClr val="BBB3B0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600"/>
          </a:spcBef>
          <a:buClr>
            <a:schemeClr val="accent1"/>
          </a:buClr>
          <a:buSzPct val="120000"/>
          <a:defRPr sz="1600" smtClean="0">
            <a:solidFill>
              <a:schemeClr val="accent5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flat" cmpd="sng">
          <a:solidFill>
            <a:schemeClr val="accent6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600"/>
          </a:spcBef>
          <a:buClr>
            <a:schemeClr val="accent1"/>
          </a:buClr>
          <a:buSzPct val="120000"/>
          <a:defRPr sz="1600" smtClean="0">
            <a:solidFill>
              <a:schemeClr val="accent5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6031D85-8E21-4938-9331-7F412149A433}" vid="{CF33CC73-20F7-4464-951D-ED4CDB5C9042}"/>
    </a:ext>
  </a:extLst>
</a:theme>
</file>

<file path=ppt/theme/theme5.xml><?xml version="1.0" encoding="utf-8"?>
<a:theme xmlns:a="http://schemas.openxmlformats.org/drawingml/2006/main" name="12_Statkraft presentation template UK">
  <a:themeElements>
    <a:clrScheme name="Statkraft 2019">
      <a:dk1>
        <a:srgbClr val="000000"/>
      </a:dk1>
      <a:lt1>
        <a:srgbClr val="FFFFFF"/>
      </a:lt1>
      <a:dk2>
        <a:srgbClr val="005088"/>
      </a:dk2>
      <a:lt2>
        <a:srgbClr val="00B0DC"/>
      </a:lt2>
      <a:accent1>
        <a:srgbClr val="00B0DC"/>
      </a:accent1>
      <a:accent2>
        <a:srgbClr val="80DAF3"/>
      </a:accent2>
      <a:accent3>
        <a:srgbClr val="E84E0F"/>
      </a:accent3>
      <a:accent4>
        <a:srgbClr val="F0D100"/>
      </a:accent4>
      <a:accent5>
        <a:srgbClr val="7A6F69"/>
      </a:accent5>
      <a:accent6>
        <a:srgbClr val="BBB3B0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600"/>
          </a:spcBef>
          <a:buClr>
            <a:schemeClr val="accent1"/>
          </a:buClr>
          <a:buSzPct val="120000"/>
          <a:defRPr sz="1600" smtClean="0">
            <a:solidFill>
              <a:schemeClr val="accent5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flat" cmpd="sng">
          <a:solidFill>
            <a:schemeClr val="accent6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600"/>
          </a:spcBef>
          <a:buClr>
            <a:schemeClr val="accent1"/>
          </a:buClr>
          <a:buSzPct val="120000"/>
          <a:defRPr sz="1600" smtClean="0">
            <a:solidFill>
              <a:schemeClr val="accent5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K Example presentation" id="{6F93BA1E-9772-4143-AFCA-189CC9F10187}" vid="{7A946524-95E7-4655-B84A-A0201AA49C3C}"/>
    </a:ext>
  </a:extLst>
</a:theme>
</file>

<file path=ppt/theme/theme6.xml><?xml version="1.0" encoding="utf-8"?>
<a:theme xmlns:a="http://schemas.openxmlformats.org/drawingml/2006/main" name="7_Statkraft presentation template UK">
  <a:themeElements>
    <a:clrScheme name="Statkraft 2019">
      <a:dk1>
        <a:srgbClr val="000000"/>
      </a:dk1>
      <a:lt1>
        <a:srgbClr val="FFFFFF"/>
      </a:lt1>
      <a:dk2>
        <a:srgbClr val="005088"/>
      </a:dk2>
      <a:lt2>
        <a:srgbClr val="00B0DC"/>
      </a:lt2>
      <a:accent1>
        <a:srgbClr val="00B0DC"/>
      </a:accent1>
      <a:accent2>
        <a:srgbClr val="80DAF3"/>
      </a:accent2>
      <a:accent3>
        <a:srgbClr val="E84E0F"/>
      </a:accent3>
      <a:accent4>
        <a:srgbClr val="F0D100"/>
      </a:accent4>
      <a:accent5>
        <a:srgbClr val="7A6F69"/>
      </a:accent5>
      <a:accent6>
        <a:srgbClr val="BBB3B0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600"/>
          </a:spcBef>
          <a:buClr>
            <a:schemeClr val="accent1"/>
          </a:buClr>
          <a:buSzPct val="120000"/>
          <a:defRPr sz="1600" smtClean="0">
            <a:solidFill>
              <a:schemeClr val="accent5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flat" cmpd="sng">
          <a:solidFill>
            <a:schemeClr val="accent6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600"/>
          </a:spcBef>
          <a:buClr>
            <a:schemeClr val="accent1"/>
          </a:buClr>
          <a:buSzPct val="120000"/>
          <a:defRPr sz="1600" smtClean="0">
            <a:solidFill>
              <a:schemeClr val="accent5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K Example presentation" id="{6F93BA1E-9772-4143-AFCA-189CC9F10187}" vid="{7A946524-95E7-4655-B84A-A0201AA49C3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1_Life Saving Rules - Presentation template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008DB6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575756"/>
      </a:hlink>
      <a:folHlink>
        <a:srgbClr val="57575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76400" indent="-176400">
          <a:lnSpc>
            <a:spcPct val="110000"/>
          </a:lnSpc>
          <a:spcBef>
            <a:spcPts val="800"/>
          </a:spcBef>
          <a:buClr>
            <a:schemeClr val="accent4"/>
          </a:buClr>
          <a:buSzPct val="80000"/>
          <a:buFont typeface="Wingdings 3" pitchFamily="18" charset="2"/>
          <a:buChar char="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BBB3B0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53b5f1-5eb3-4e29-9d6b-e9528e71820f">
      <UserInfo>
        <DisplayName>Utne Tima Iyer</DisplayName>
        <AccountId>20</AccountId>
        <AccountType/>
      </UserInfo>
      <UserInfo>
        <DisplayName>Marwaha Nishtha</DisplayName>
        <AccountId>3</AccountId>
        <AccountType/>
      </UserInfo>
      <UserInfo>
        <DisplayName>Yadav Pradeep Kumar</DisplayName>
        <AccountId>11</AccountId>
        <AccountType/>
      </UserInfo>
      <UserInfo>
        <DisplayName>Nautiyal Snigdha</DisplayName>
        <AccountId>15</AccountId>
        <AccountType/>
      </UserInfo>
      <UserInfo>
        <DisplayName>Mehra Sanjeev</DisplayName>
        <AccountId>12</AccountId>
        <AccountType/>
      </UserInfo>
      <UserInfo>
        <DisplayName>Varshney Rahul</DisplayName>
        <AccountId>13</AccountId>
        <AccountType/>
      </UserInfo>
      <UserInfo>
        <DisplayName>Vold Terje</DisplayName>
        <AccountId>14</AccountId>
        <AccountType/>
      </UserInfo>
      <UserInfo>
        <DisplayName>Garg Vikas</DisplayName>
        <AccountId>17</AccountId>
        <AccountType/>
      </UserInfo>
      <UserInfo>
        <DisplayName>Malhotra Pooja</DisplayName>
        <AccountId>19</AccountId>
        <AccountType/>
      </UserInfo>
      <UserInfo>
        <DisplayName>Granheim Margit Elisabeth</DisplayName>
        <AccountId>30</AccountId>
        <AccountType/>
      </UserInfo>
      <UserInfo>
        <DisplayName>India Management Members</DisplayName>
        <AccountId>39</AccountId>
        <AccountType/>
      </UserInfo>
    </SharedWithUsers>
    <lcf76f155ced4ddcb4097134ff3c332f xmlns="66194f40-6122-4cc7-9271-71b30b0c97e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73AC0994977A40BFE8943AC3E997CF" ma:contentTypeVersion="9" ma:contentTypeDescription="Create a new document." ma:contentTypeScope="" ma:versionID="3226f29500e4c734df438ea8cb0002cc">
  <xsd:schema xmlns:xsd="http://www.w3.org/2001/XMLSchema" xmlns:xs="http://www.w3.org/2001/XMLSchema" xmlns:p="http://schemas.microsoft.com/office/2006/metadata/properties" xmlns:ns2="66194f40-6122-4cc7-9271-71b30b0c97ee" xmlns:ns3="b753b5f1-5eb3-4e29-9d6b-e9528e71820f" targetNamespace="http://schemas.microsoft.com/office/2006/metadata/properties" ma:root="true" ma:fieldsID="a2f6c4e487172358518b8e2271d6416e" ns2:_="" ns3:_="">
    <xsd:import namespace="66194f40-6122-4cc7-9271-71b30b0c97ee"/>
    <xsd:import namespace="b753b5f1-5eb3-4e29-9d6b-e9528e7182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94f40-6122-4cc7-9271-71b30b0c9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21d6712-d20a-4d05-afac-8e514c8289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3b5f1-5eb3-4e29-9d6b-e9528e7182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B9C04E-B637-4337-BDF4-8AE710ACB80E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b753b5f1-5eb3-4e29-9d6b-e9528e71820f"/>
    <ds:schemaRef ds:uri="66194f40-6122-4cc7-9271-71b30b0c97ee"/>
  </ds:schemaRefs>
</ds:datastoreItem>
</file>

<file path=customXml/itemProps2.xml><?xml version="1.0" encoding="utf-8"?>
<ds:datastoreItem xmlns:ds="http://schemas.openxmlformats.org/officeDocument/2006/customXml" ds:itemID="{F46F2481-FD31-4671-966B-FCF2F4352B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FF042-0644-4A22-A313-9B3FE4BDDDA6}">
  <ds:schemaRefs>
    <ds:schemaRef ds:uri="66194f40-6122-4cc7-9271-71b30b0c97ee"/>
    <ds:schemaRef ds:uri="b753b5f1-5eb3-4e29-9d6b-e9528e7182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6ba45e5-5323-4bed-85ff-ee9151db239f}" enabled="1" method="Standard" siteId="{a40c0d68-338e-44ef-ab17-812ee42d12c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Life Saving Rules - Presentation template</Template>
  <TotalTime>0</TotalTime>
  <Words>1762</Words>
  <Application>Microsoft Office PowerPoint</Application>
  <PresentationFormat>On-screen Show (16:10)</PresentationFormat>
  <Paragraphs>474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Calibri Light</vt:lpstr>
      <vt:lpstr>Grifo S</vt:lpstr>
      <vt:lpstr>Lucida Grande</vt:lpstr>
      <vt:lpstr>Mute</vt:lpstr>
      <vt:lpstr>Mute Light</vt:lpstr>
      <vt:lpstr>Mute Regular</vt:lpstr>
      <vt:lpstr>Times New Roman</vt:lpstr>
      <vt:lpstr>Wingdings</vt:lpstr>
      <vt:lpstr>Wingdings 3</vt:lpstr>
      <vt:lpstr>Life Saving Rules - Presentation template</vt:lpstr>
      <vt:lpstr>Statkraft presentation template UK</vt:lpstr>
      <vt:lpstr>Mercer2020</vt:lpstr>
      <vt:lpstr>1_Statkraft presentation template UK</vt:lpstr>
      <vt:lpstr>12_Statkraft presentation template UK</vt:lpstr>
      <vt:lpstr>7_Statkraft presentation template UK</vt:lpstr>
      <vt:lpstr>Office Theme</vt:lpstr>
      <vt:lpstr>1_Life Saving Rules - Presentation template</vt:lpstr>
      <vt:lpstr>think-cell Slide</vt:lpstr>
      <vt:lpstr>asset Overview Nellai board meeting September  2025</vt:lpstr>
      <vt:lpstr>Agenda</vt:lpstr>
      <vt:lpstr>Agenda</vt:lpstr>
      <vt:lpstr>1. Safety KPI- Nellai – Health, Safety and Security Summary</vt:lpstr>
      <vt:lpstr>Agenda</vt:lpstr>
      <vt:lpstr>2.a. Nellai Performance Snap for 2025. </vt:lpstr>
      <vt:lpstr>2.b. Nellai Performance Snap from 2023 to 2025</vt:lpstr>
      <vt:lpstr>Agenda</vt:lpstr>
      <vt:lpstr>3.a. Plant Availability</vt:lpstr>
      <vt:lpstr>3.b. Maintenance activity cont…</vt:lpstr>
      <vt:lpstr>3.c. Breakdown details cont…</vt:lpstr>
      <vt:lpstr>Agenda</vt:lpstr>
      <vt:lpstr>PowerPoint Presentation</vt:lpstr>
      <vt:lpstr>4.B. NRPL Site Observation glimpse</vt:lpstr>
      <vt:lpstr>4.B. NRPL Site observations glimpse</vt:lpstr>
      <vt:lpstr>4.B. NRPL Site observations glimpse</vt:lpstr>
      <vt:lpstr>4.B. NRPL Site observations glimpse</vt:lpstr>
      <vt:lpstr>PowerPoint Presentation</vt:lpstr>
    </vt:vector>
  </TitlesOfParts>
  <Company>Statkraft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Lilleeng Arne Marius</dc:creator>
  <cp:keywords/>
  <cp:lastModifiedBy>Himanshu Puri</cp:lastModifiedBy>
  <cp:revision>6</cp:revision>
  <cp:lastPrinted>2012-03-14T14:09:25Z</cp:lastPrinted>
  <dcterms:created xsi:type="dcterms:W3CDTF">2017-01-11T15:11:54Z</dcterms:created>
  <dcterms:modified xsi:type="dcterms:W3CDTF">2025-09-17T06:21:52Z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0x010100273B3C9A10D99B4C9F733D221FDD0DAE</vt:lpwstr>
  </property>
  <property fmtid="{D5CDD505-2E9C-101B-9397-08002B2CF9AE}" pid="4" name="HsseLocation">
    <vt:lpwstr/>
  </property>
  <property fmtid="{D5CDD505-2E9C-101B-9397-08002B2CF9AE}" pid="5" name="MSIP_Label_26ba45e5-5323-4bed-85ff-ee9151db239f_Name">
    <vt:lpwstr>26ba45e5-5323-4bed-85ff-ee9151db239f</vt:lpwstr>
  </property>
  <property fmtid="{D5CDD505-2E9C-101B-9397-08002B2CF9AE}" pid="6" name="MSIP_Label_26ba45e5-5323-4bed-85ff-ee9151db239f_ActionId">
    <vt:lpwstr>33a0ada4-76c6-4f05-bbcd-1ccebac9eb61</vt:lpwstr>
  </property>
  <property fmtid="{D5CDD505-2E9C-101B-9397-08002B2CF9AE}" pid="7" name="MSIP_Label_26ba45e5-5323-4bed-85ff-ee9151db239f_Enabled">
    <vt:lpwstr>true</vt:lpwstr>
  </property>
  <property fmtid="{D5CDD505-2E9C-101B-9397-08002B2CF9AE}" pid="8" name="MSIP_Label_26ba45e5-5323-4bed-85ff-ee9151db239f_SiteId">
    <vt:lpwstr>a40c0d68-338e-44ef-ab17-812ee42d12c7</vt:lpwstr>
  </property>
  <property fmtid="{D5CDD505-2E9C-101B-9397-08002B2CF9AE}" pid="9" name="MSIP_Label_26ba45e5-5323-4bed-85ff-ee9151db239f_Method">
    <vt:lpwstr>Standard</vt:lpwstr>
  </property>
  <property fmtid="{D5CDD505-2E9C-101B-9397-08002B2CF9AE}" pid="10" name="MSIP_Label_26ba45e5-5323-4bed-85ff-ee9151db239f_SetDate">
    <vt:lpwstr>2021-01-27T05:47:48Z</vt:lpwstr>
  </property>
  <property fmtid="{D5CDD505-2E9C-101B-9397-08002B2CF9AE}" pid="11" name="MSIP_Label_26ba45e5-5323-4bed-85ff-ee9151db239f_ContentBits">
    <vt:lpwstr>2</vt:lpwstr>
  </property>
  <property fmtid="{D5CDD505-2E9C-101B-9397-08002B2CF9AE}" pid="12" name="MediaServiceImageTags">
    <vt:lpwstr/>
  </property>
</Properties>
</file>